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 id="2147483718" r:id="rId2"/>
  </p:sldMasterIdLst>
  <p:notesMasterIdLst>
    <p:notesMasterId r:id="rId44"/>
  </p:notesMasterIdLst>
  <p:sldIdLst>
    <p:sldId id="780" r:id="rId3"/>
    <p:sldId id="818" r:id="rId4"/>
    <p:sldId id="817" r:id="rId5"/>
    <p:sldId id="824" r:id="rId6"/>
    <p:sldId id="820" r:id="rId7"/>
    <p:sldId id="830" r:id="rId8"/>
    <p:sldId id="785" r:id="rId9"/>
    <p:sldId id="819" r:id="rId10"/>
    <p:sldId id="810" r:id="rId11"/>
    <p:sldId id="825" r:id="rId12"/>
    <p:sldId id="837" r:id="rId13"/>
    <p:sldId id="834" r:id="rId14"/>
    <p:sldId id="835" r:id="rId15"/>
    <p:sldId id="836" r:id="rId16"/>
    <p:sldId id="822" r:id="rId17"/>
    <p:sldId id="787" r:id="rId18"/>
    <p:sldId id="823" r:id="rId19"/>
    <p:sldId id="826" r:id="rId20"/>
    <p:sldId id="782" r:id="rId21"/>
    <p:sldId id="783" r:id="rId22"/>
    <p:sldId id="821" r:id="rId23"/>
    <p:sldId id="784" r:id="rId24"/>
    <p:sldId id="788" r:id="rId25"/>
    <p:sldId id="828" r:id="rId26"/>
    <p:sldId id="789" r:id="rId27"/>
    <p:sldId id="790" r:id="rId28"/>
    <p:sldId id="791" r:id="rId29"/>
    <p:sldId id="796" r:id="rId30"/>
    <p:sldId id="792" r:id="rId31"/>
    <p:sldId id="838" r:id="rId32"/>
    <p:sldId id="794" r:id="rId33"/>
    <p:sldId id="799" r:id="rId34"/>
    <p:sldId id="815" r:id="rId35"/>
    <p:sldId id="814" r:id="rId36"/>
    <p:sldId id="813" r:id="rId37"/>
    <p:sldId id="812" r:id="rId38"/>
    <p:sldId id="811" r:id="rId39"/>
    <p:sldId id="839" r:id="rId40"/>
    <p:sldId id="800" r:id="rId41"/>
    <p:sldId id="809" r:id="rId42"/>
    <p:sldId id="779" r:id="rId43"/>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3F33"/>
    <a:srgbClr val="33669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Orta Stil 2 - Vurgu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Orta Stil 2 - Vurgu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Orta Stil 2 - Vurgu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0"/>
    <p:restoredTop sz="90173" autoAdjust="0"/>
  </p:normalViewPr>
  <p:slideViewPr>
    <p:cSldViewPr snapToGrid="0">
      <p:cViewPr varScale="1">
        <p:scale>
          <a:sx n="79" d="100"/>
          <a:sy n="79" d="100"/>
        </p:scale>
        <p:origin x="1608" y="19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1E308DC-3D6B-46DD-B916-BA41EF32BB83}" type="datetimeFigureOut">
              <a:rPr lang="tr-TR" smtClean="0"/>
              <a:pPr/>
              <a:t>8.09.2021</a:t>
            </a:fld>
            <a:endParaRPr lang="tr-TR"/>
          </a:p>
        </p:txBody>
      </p:sp>
      <p:sp>
        <p:nvSpPr>
          <p:cNvPr id="4" name="Slayt Görüntüsü Yer Tutucus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6" name="Alt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FB2873-0E92-4995-985A-C273EB0F4E66}" type="slidenum">
              <a:rPr lang="tr-TR" smtClean="0"/>
              <a:pPr/>
              <a:t>‹#›</a:t>
            </a:fld>
            <a:endParaRPr lang="tr-TR"/>
          </a:p>
        </p:txBody>
      </p:sp>
    </p:spTree>
    <p:extLst>
      <p:ext uri="{BB962C8B-B14F-4D97-AF65-F5344CB8AC3E}">
        <p14:creationId xmlns:p14="http://schemas.microsoft.com/office/powerpoint/2010/main" val="40365622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4E4C654-2E3D-8F42-A989-9BFA5F792887}" type="slidenum">
              <a:rPr lang="en-US" smtClean="0"/>
              <a:pPr/>
              <a:t>1</a:t>
            </a:fld>
            <a:endParaRPr lang="en-US"/>
          </a:p>
        </p:txBody>
      </p:sp>
    </p:spTree>
    <p:extLst>
      <p:ext uri="{BB962C8B-B14F-4D97-AF65-F5344CB8AC3E}">
        <p14:creationId xmlns:p14="http://schemas.microsoft.com/office/powerpoint/2010/main" val="33413356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E4C654-2E3D-8F42-A989-9BFA5F7928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09845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E4C654-2E3D-8F42-A989-9BFA5F7928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875007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E4C654-2E3D-8F42-A989-9BFA5F7928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547955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E4C654-2E3D-8F42-A989-9BFA5F7928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547955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E4C654-2E3D-8F42-A989-9BFA5F7928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547955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E4C654-2E3D-8F42-A989-9BFA5F7928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547955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E4C654-2E3D-8F42-A989-9BFA5F7928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547955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E4C654-2E3D-8F42-A989-9BFA5F7928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547955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E4C654-2E3D-8F42-A989-9BFA5F7928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547955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E4C654-2E3D-8F42-A989-9BFA5F7928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547955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E4C654-2E3D-8F42-A989-9BFA5F7928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547955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E4C654-2E3D-8F42-A989-9BFA5F7928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547955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E4C654-2E3D-8F42-A989-9BFA5F7928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12560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E4C654-2E3D-8F42-A989-9BFA5F7928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547955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E4C654-2E3D-8F42-A989-9BFA5F7928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547955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E4C654-2E3D-8F42-A989-9BFA5F7928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5479553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E4C654-2E3D-8F42-A989-9BFA5F7928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547955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E4C654-2E3D-8F42-A989-9BFA5F7928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5479553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E4C654-2E3D-8F42-A989-9BFA5F7928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5479553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E4C654-2E3D-8F42-A989-9BFA5F7928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662593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E4C654-2E3D-8F42-A989-9BFA5F7928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547955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E4C654-2E3D-8F42-A989-9BFA5F7928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5479553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E4C654-2E3D-8F42-A989-9BFA5F7928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061677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E4C654-2E3D-8F42-A989-9BFA5F7928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547955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E4C654-2E3D-8F42-A989-9BFA5F7928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5479553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E4C654-2E3D-8F42-A989-9BFA5F7928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5479553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E4C654-2E3D-8F42-A989-9BFA5F7928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5479553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E4C654-2E3D-8F42-A989-9BFA5F7928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5479553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E4C654-2E3D-8F42-A989-9BFA5F7928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5479553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E4C654-2E3D-8F42-A989-9BFA5F7928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5479553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E4C654-2E3D-8F42-A989-9BFA5F7928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5379673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E4C654-2E3D-8F42-A989-9BFA5F7928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547955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E4C654-2E3D-8F42-A989-9BFA5F7928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5479553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E4C654-2E3D-8F42-A989-9BFA5F7928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5479553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4E4C654-2E3D-8F42-A989-9BFA5F792887}" type="slidenum">
              <a:rPr lang="en-US" smtClean="0"/>
              <a:pPr/>
              <a:t>41</a:t>
            </a:fld>
            <a:endParaRPr lang="en-US"/>
          </a:p>
        </p:txBody>
      </p:sp>
    </p:spTree>
    <p:extLst>
      <p:ext uri="{BB962C8B-B14F-4D97-AF65-F5344CB8AC3E}">
        <p14:creationId xmlns:p14="http://schemas.microsoft.com/office/powerpoint/2010/main" val="23725530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E4C654-2E3D-8F42-A989-9BFA5F7928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547955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E4C654-2E3D-8F42-A989-9BFA5F7928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056779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E4C654-2E3D-8F42-A989-9BFA5F7928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070363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E4C654-2E3D-8F42-A989-9BFA5F7928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819341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E4C654-2E3D-8F42-A989-9BFA5F79288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389658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Unvan 1"/>
          <p:cNvSpPr>
            <a:spLocks noGrp="1"/>
          </p:cNvSpPr>
          <p:nvPr>
            <p:ph type="ctrTitle"/>
          </p:nvPr>
        </p:nvSpPr>
        <p:spPr>
          <a:xfrm>
            <a:off x="1524000" y="1122363"/>
            <a:ext cx="9144000" cy="2387600"/>
          </a:xfrm>
        </p:spPr>
        <p:txBody>
          <a:bodyPr anchor="b"/>
          <a:lstStyle>
            <a:lvl1pPr algn="ctr">
              <a:defRPr sz="6000"/>
            </a:lvl1pPr>
          </a:lstStyle>
          <a:p>
            <a:r>
              <a:rPr lang="tr-TR"/>
              <a:t>Asıl başlık stili için tıklatın</a:t>
            </a:r>
          </a:p>
        </p:txBody>
      </p:sp>
      <p:sp>
        <p:nvSpPr>
          <p:cNvPr id="3" name="Alt Başlık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a:t>Asıl alt başlık stilini düzenlemek için tıklatın</a:t>
            </a:r>
          </a:p>
        </p:txBody>
      </p:sp>
      <p:sp>
        <p:nvSpPr>
          <p:cNvPr id="4" name="Veri Yer Tutucusu 3"/>
          <p:cNvSpPr>
            <a:spLocks noGrp="1"/>
          </p:cNvSpPr>
          <p:nvPr>
            <p:ph type="dt" sz="half" idx="10"/>
          </p:nvPr>
        </p:nvSpPr>
        <p:spPr/>
        <p:txBody>
          <a:bodyPr/>
          <a:lstStyle/>
          <a:p>
            <a:fld id="{07585FE3-CB6D-4D25-99BD-56A38B96DD31}" type="datetimeFigureOut">
              <a:rPr lang="tr-TR" smtClean="0"/>
              <a:pPr/>
              <a:t>8.09.2021</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A24527F9-A5CD-4745-9003-68636DDD7600}" type="slidenum">
              <a:rPr lang="tr-TR" smtClean="0"/>
              <a:pPr/>
              <a:t>‹#›</a:t>
            </a:fld>
            <a:endParaRPr lang="tr-TR"/>
          </a:p>
        </p:txBody>
      </p:sp>
    </p:spTree>
    <p:extLst>
      <p:ext uri="{BB962C8B-B14F-4D97-AF65-F5344CB8AC3E}">
        <p14:creationId xmlns:p14="http://schemas.microsoft.com/office/powerpoint/2010/main" val="2610769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a:t>Asıl başlık stili için tıklatın</a:t>
            </a:r>
          </a:p>
        </p:txBody>
      </p:sp>
      <p:sp>
        <p:nvSpPr>
          <p:cNvPr id="3" name="Dikey Metin Yer Tutucusu 2"/>
          <p:cNvSpPr>
            <a:spLocks noGrp="1"/>
          </p:cNvSpPr>
          <p:nvPr>
            <p:ph type="body" orient="vert" idx="1"/>
          </p:nvPr>
        </p:nvSpPr>
        <p:spPr/>
        <p:txBody>
          <a:bodyPr vert="eaVert"/>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p:cNvSpPr>
            <a:spLocks noGrp="1"/>
          </p:cNvSpPr>
          <p:nvPr>
            <p:ph type="dt" sz="half" idx="10"/>
          </p:nvPr>
        </p:nvSpPr>
        <p:spPr/>
        <p:txBody>
          <a:bodyPr/>
          <a:lstStyle/>
          <a:p>
            <a:fld id="{07585FE3-CB6D-4D25-99BD-56A38B96DD31}" type="datetimeFigureOut">
              <a:rPr lang="tr-TR" smtClean="0"/>
              <a:pPr/>
              <a:t>8.09.2021</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A24527F9-A5CD-4745-9003-68636DDD7600}" type="slidenum">
              <a:rPr lang="tr-TR" smtClean="0"/>
              <a:pPr/>
              <a:t>‹#›</a:t>
            </a:fld>
            <a:endParaRPr lang="tr-TR"/>
          </a:p>
        </p:txBody>
      </p:sp>
    </p:spTree>
    <p:extLst>
      <p:ext uri="{BB962C8B-B14F-4D97-AF65-F5344CB8AC3E}">
        <p14:creationId xmlns:p14="http://schemas.microsoft.com/office/powerpoint/2010/main" val="161880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p:cNvSpPr>
            <a:spLocks noGrp="1"/>
          </p:cNvSpPr>
          <p:nvPr>
            <p:ph type="title" orient="vert"/>
          </p:nvPr>
        </p:nvSpPr>
        <p:spPr>
          <a:xfrm>
            <a:off x="8724900" y="365125"/>
            <a:ext cx="2628900" cy="5811838"/>
          </a:xfrm>
        </p:spPr>
        <p:txBody>
          <a:bodyPr vert="eaVert"/>
          <a:lstStyle/>
          <a:p>
            <a:r>
              <a:rPr lang="tr-TR"/>
              <a:t>Asıl başlık stili için tıklatın</a:t>
            </a:r>
          </a:p>
        </p:txBody>
      </p:sp>
      <p:sp>
        <p:nvSpPr>
          <p:cNvPr id="3" name="Dikey Metin Yer Tutucusu 2"/>
          <p:cNvSpPr>
            <a:spLocks noGrp="1"/>
          </p:cNvSpPr>
          <p:nvPr>
            <p:ph type="body" orient="vert" idx="1"/>
          </p:nvPr>
        </p:nvSpPr>
        <p:spPr>
          <a:xfrm>
            <a:off x="838200" y="365125"/>
            <a:ext cx="7734300" cy="5811838"/>
          </a:xfrm>
        </p:spPr>
        <p:txBody>
          <a:bodyPr vert="eaVert"/>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p:cNvSpPr>
            <a:spLocks noGrp="1"/>
          </p:cNvSpPr>
          <p:nvPr>
            <p:ph type="dt" sz="half" idx="10"/>
          </p:nvPr>
        </p:nvSpPr>
        <p:spPr/>
        <p:txBody>
          <a:bodyPr/>
          <a:lstStyle/>
          <a:p>
            <a:fld id="{07585FE3-CB6D-4D25-99BD-56A38B96DD31}" type="datetimeFigureOut">
              <a:rPr lang="tr-TR" smtClean="0"/>
              <a:pPr/>
              <a:t>8.09.2021</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A24527F9-A5CD-4745-9003-68636DDD7600}" type="slidenum">
              <a:rPr lang="tr-TR" smtClean="0"/>
              <a:pPr/>
              <a:t>‹#›</a:t>
            </a:fld>
            <a:endParaRPr lang="tr-TR"/>
          </a:p>
        </p:txBody>
      </p:sp>
    </p:spTree>
    <p:extLst>
      <p:ext uri="{BB962C8B-B14F-4D97-AF65-F5344CB8AC3E}">
        <p14:creationId xmlns:p14="http://schemas.microsoft.com/office/powerpoint/2010/main" val="7598583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bl">
  <p:cSld name="Başlık ve Tablo">
    <p:spTree>
      <p:nvGrpSpPr>
        <p:cNvPr id="1" name=""/>
        <p:cNvGrpSpPr/>
        <p:nvPr/>
      </p:nvGrpSpPr>
      <p:grpSpPr>
        <a:xfrm>
          <a:off x="0" y="0"/>
          <a:ext cx="0" cy="0"/>
          <a:chOff x="0" y="0"/>
          <a:chExt cx="0" cy="0"/>
        </a:xfrm>
      </p:grpSpPr>
      <p:sp>
        <p:nvSpPr>
          <p:cNvPr id="2" name="1 Başlık"/>
          <p:cNvSpPr>
            <a:spLocks noGrp="1"/>
          </p:cNvSpPr>
          <p:nvPr>
            <p:ph type="title"/>
          </p:nvPr>
        </p:nvSpPr>
        <p:spPr>
          <a:xfrm>
            <a:off x="609600" y="274638"/>
            <a:ext cx="10972800" cy="1143000"/>
          </a:xfrm>
        </p:spPr>
        <p:txBody>
          <a:bodyPr/>
          <a:lstStyle/>
          <a:p>
            <a:r>
              <a:rPr lang="tr-TR"/>
              <a:t>Asıl başlık stili için tıklatın</a:t>
            </a:r>
          </a:p>
        </p:txBody>
      </p:sp>
      <p:sp>
        <p:nvSpPr>
          <p:cNvPr id="3" name="2 Tablo Yer Tutucusu"/>
          <p:cNvSpPr>
            <a:spLocks noGrp="1"/>
          </p:cNvSpPr>
          <p:nvPr>
            <p:ph type="tbl" idx="1"/>
          </p:nvPr>
        </p:nvSpPr>
        <p:spPr>
          <a:xfrm>
            <a:off x="609600" y="1600201"/>
            <a:ext cx="10972800" cy="4525963"/>
          </a:xfrm>
        </p:spPr>
        <p:txBody>
          <a:bodyPr>
            <a:normAutofit/>
          </a:bodyPr>
          <a:lstStyle/>
          <a:p>
            <a:pPr lvl="0"/>
            <a:endParaRPr lang="tr-TR" noProof="0" dirty="0"/>
          </a:p>
        </p:txBody>
      </p:sp>
      <p:sp>
        <p:nvSpPr>
          <p:cNvPr id="4" name="Rectangle 4"/>
          <p:cNvSpPr>
            <a:spLocks noGrp="1" noChangeArrowheads="1"/>
          </p:cNvSpPr>
          <p:nvPr>
            <p:ph type="dt" sz="half" idx="10"/>
          </p:nvPr>
        </p:nvSpPr>
        <p:spPr/>
        <p:txBody>
          <a:bodyPr/>
          <a:lstStyle>
            <a:lvl1pPr>
              <a:defRPr/>
            </a:lvl1pPr>
          </a:lstStyle>
          <a:p>
            <a:pPr>
              <a:defRPr/>
            </a:pPr>
            <a:endParaRPr lang="tr-TR"/>
          </a:p>
        </p:txBody>
      </p:sp>
      <p:sp>
        <p:nvSpPr>
          <p:cNvPr id="5" name="Rectangle 5"/>
          <p:cNvSpPr>
            <a:spLocks noGrp="1" noChangeArrowheads="1"/>
          </p:cNvSpPr>
          <p:nvPr>
            <p:ph type="ftr" sz="quarter" idx="11"/>
          </p:nvPr>
        </p:nvSpPr>
        <p:spPr/>
        <p:txBody>
          <a:bodyPr/>
          <a:lstStyle>
            <a:lvl1pPr>
              <a:defRPr/>
            </a:lvl1pPr>
          </a:lstStyle>
          <a:p>
            <a:pPr>
              <a:defRPr/>
            </a:pPr>
            <a:endParaRPr lang="tr-TR"/>
          </a:p>
        </p:txBody>
      </p:sp>
      <p:sp>
        <p:nvSpPr>
          <p:cNvPr id="6" name="Rectangle 6"/>
          <p:cNvSpPr>
            <a:spLocks noGrp="1" noChangeArrowheads="1"/>
          </p:cNvSpPr>
          <p:nvPr>
            <p:ph type="sldNum" sz="quarter" idx="12"/>
          </p:nvPr>
        </p:nvSpPr>
        <p:spPr/>
        <p:txBody>
          <a:bodyPr/>
          <a:lstStyle>
            <a:lvl1pPr>
              <a:defRPr/>
            </a:lvl1pPr>
          </a:lstStyle>
          <a:p>
            <a:fld id="{0E7FE89B-DE82-4C8A-9B22-1A743B09255D}" type="slidenum">
              <a:rPr lang="tr-TR" altLang="tr-TR"/>
              <a:pPr/>
              <a:t>‹#›</a:t>
            </a:fld>
            <a:endParaRPr lang="tr-TR" altLang="tr-TR"/>
          </a:p>
        </p:txBody>
      </p:sp>
    </p:spTree>
    <p:extLst>
      <p:ext uri="{BB962C8B-B14F-4D97-AF65-F5344CB8AC3E}">
        <p14:creationId xmlns:p14="http://schemas.microsoft.com/office/powerpoint/2010/main" val="34502642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Date Placeholder 3"/>
          <p:cNvSpPr txBox="1">
            <a:spLocks noGrp="1"/>
          </p:cNvSpPr>
          <p:nvPr>
            <p:ph type="dt" sz="half" idx="10"/>
          </p:nvPr>
        </p:nvSpPr>
        <p:spPr/>
        <p:txBody>
          <a:bodyPr/>
          <a:lstStyle>
            <a:lvl1pPr>
              <a:defRPr/>
            </a:lvl1pPr>
          </a:lstStyle>
          <a:p>
            <a:pPr>
              <a:defRPr/>
            </a:pPr>
            <a:fld id="{25D94A72-9C2C-4F81-B02D-CA9AA58FB09B}" type="datetime1">
              <a:rPr lang="en-US"/>
              <a:pPr>
                <a:defRPr/>
              </a:pPr>
              <a:t>9/8/21</a:t>
            </a:fld>
            <a:endParaRPr lang="en-US"/>
          </a:p>
        </p:txBody>
      </p:sp>
      <p:sp>
        <p:nvSpPr>
          <p:cNvPr id="3" name="Footer Placeholder 4"/>
          <p:cNvSpPr txBox="1">
            <a:spLocks noGrp="1"/>
          </p:cNvSpPr>
          <p:nvPr>
            <p:ph type="ftr" sz="quarter" idx="11"/>
          </p:nvPr>
        </p:nvSpPr>
        <p:spPr/>
        <p:txBody>
          <a:bodyPr/>
          <a:lstStyle>
            <a:lvl1pPr>
              <a:defRPr/>
            </a:lvl1pPr>
          </a:lstStyle>
          <a:p>
            <a:pPr>
              <a:defRPr/>
            </a:pPr>
            <a:r>
              <a:rPr lang="en-US"/>
              <a:t>             </a:t>
            </a:r>
          </a:p>
        </p:txBody>
      </p:sp>
      <p:sp>
        <p:nvSpPr>
          <p:cNvPr id="4" name="Slide Number Placeholder 5"/>
          <p:cNvSpPr txBox="1">
            <a:spLocks noGrp="1"/>
          </p:cNvSpPr>
          <p:nvPr>
            <p:ph type="sldNum" sz="quarter" idx="12"/>
          </p:nvPr>
        </p:nvSpPr>
        <p:spPr/>
        <p:txBody>
          <a:bodyPr/>
          <a:lstStyle>
            <a:lvl1pPr>
              <a:defRPr/>
            </a:lvl1pPr>
          </a:lstStyle>
          <a:p>
            <a:fld id="{0CE407D4-ADB7-4D02-A92B-FE94A96B87D3}" type="slidenum">
              <a:rPr lang="tr-TR" altLang="tr-TR"/>
              <a:pPr/>
              <a:t>‹#›</a:t>
            </a:fld>
            <a:endParaRPr lang="en-US" altLang="tr-TR"/>
          </a:p>
        </p:txBody>
      </p:sp>
    </p:spTree>
    <p:extLst>
      <p:ext uri="{BB962C8B-B14F-4D97-AF65-F5344CB8AC3E}">
        <p14:creationId xmlns:p14="http://schemas.microsoft.com/office/powerpoint/2010/main" val="2207874129"/>
      </p:ext>
    </p:extLst>
  </p:cSld>
  <p:clrMapOvr>
    <a:masterClrMapping/>
  </p:clrMapOvr>
  <p:transition/>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Başlık ve İçerik">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tr-TR" dirty="0"/>
              <a:t>Asıl metin stillerini düzenlemek için tıklatın</a:t>
            </a:r>
          </a:p>
          <a:p>
            <a:pPr lvl="1"/>
            <a:r>
              <a:rPr lang="tr-TR" dirty="0"/>
              <a:t>İkinci düzey</a:t>
            </a:r>
          </a:p>
          <a:p>
            <a:pPr lvl="2"/>
            <a:r>
              <a:rPr lang="tr-TR" dirty="0"/>
              <a:t>Üçüncü düzey</a:t>
            </a:r>
          </a:p>
          <a:p>
            <a:pPr lvl="3"/>
            <a:r>
              <a:rPr lang="tr-TR" dirty="0"/>
              <a:t>Dördüncü düzey</a:t>
            </a:r>
          </a:p>
          <a:p>
            <a:pPr lvl="4"/>
            <a:r>
              <a:rPr lang="tr-TR" dirty="0"/>
              <a:t>Beşinci düzey</a:t>
            </a:r>
            <a:endParaRPr lang="en-US" dirty="0"/>
          </a:p>
        </p:txBody>
      </p:sp>
      <p:sp>
        <p:nvSpPr>
          <p:cNvPr id="7" name="Unvan 6"/>
          <p:cNvSpPr>
            <a:spLocks noGrp="1"/>
          </p:cNvSpPr>
          <p:nvPr>
            <p:ph type="title"/>
          </p:nvPr>
        </p:nvSpPr>
        <p:spPr/>
        <p:txBody>
          <a:bodyPr/>
          <a:lstStyle/>
          <a:p>
            <a:r>
              <a:rPr lang="tr-TR"/>
              <a:t>Asıl başlık stili için tıklatın</a:t>
            </a:r>
          </a:p>
        </p:txBody>
      </p:sp>
    </p:spTree>
    <p:extLst>
      <p:ext uri="{BB962C8B-B14F-4D97-AF65-F5344CB8AC3E}">
        <p14:creationId xmlns:p14="http://schemas.microsoft.com/office/powerpoint/2010/main" val="22883501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tr-TR"/>
              <a:t>Asıl başlık stili için tıklatın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a:t>Asıl alt başlık stilini düzenlemek için tıklatın</a:t>
            </a:r>
            <a:endParaRPr lang="en-US" dirty="0"/>
          </a:p>
        </p:txBody>
      </p:sp>
      <p:sp>
        <p:nvSpPr>
          <p:cNvPr id="4" name="Date Placeholder 3"/>
          <p:cNvSpPr>
            <a:spLocks noGrp="1"/>
          </p:cNvSpPr>
          <p:nvPr>
            <p:ph type="dt" sz="half" idx="10"/>
          </p:nvPr>
        </p:nvSpPr>
        <p:spPr/>
        <p:txBody>
          <a:bodyPr/>
          <a:lstStyle/>
          <a:p>
            <a:fld id="{07585FE3-CB6D-4D25-99BD-56A38B96DD31}" type="datetimeFigureOut">
              <a:rPr lang="tr-TR" smtClean="0"/>
              <a:pPr/>
              <a:t>8.09.2021</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A24527F9-A5CD-4745-9003-68636DDD7600}" type="slidenum">
              <a:rPr lang="tr-TR" smtClean="0"/>
              <a:pPr/>
              <a:t>‹#›</a:t>
            </a:fld>
            <a:endParaRPr lang="tr-TR"/>
          </a:p>
        </p:txBody>
      </p:sp>
    </p:spTree>
    <p:extLst>
      <p:ext uri="{BB962C8B-B14F-4D97-AF65-F5344CB8AC3E}">
        <p14:creationId xmlns:p14="http://schemas.microsoft.com/office/powerpoint/2010/main" val="35002433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tıklatın</a:t>
            </a:r>
            <a:endParaRPr lang="en-US" dirty="0"/>
          </a:p>
        </p:txBody>
      </p:sp>
      <p:sp>
        <p:nvSpPr>
          <p:cNvPr id="3" name="Content Placeholder 2"/>
          <p:cNvSpPr>
            <a:spLocks noGrp="1"/>
          </p:cNvSpPr>
          <p:nvPr>
            <p:ph idx="1"/>
          </p:nvPr>
        </p:nvSpPr>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07585FE3-CB6D-4D25-99BD-56A38B96DD31}" type="datetimeFigureOut">
              <a:rPr lang="tr-TR" smtClean="0"/>
              <a:pPr/>
              <a:t>8.09.2021</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A24527F9-A5CD-4745-9003-68636DDD7600}" type="slidenum">
              <a:rPr lang="tr-TR" smtClean="0"/>
              <a:pPr/>
              <a:t>‹#›</a:t>
            </a:fld>
            <a:endParaRPr lang="tr-TR"/>
          </a:p>
        </p:txBody>
      </p:sp>
    </p:spTree>
    <p:extLst>
      <p:ext uri="{BB962C8B-B14F-4D97-AF65-F5344CB8AC3E}">
        <p14:creationId xmlns:p14="http://schemas.microsoft.com/office/powerpoint/2010/main" val="21541302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tr-TR"/>
              <a:t>Asıl başlık stili için tıklatın</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a:t>Asıl metin stillerini düzenlemek için tıklatın</a:t>
            </a:r>
          </a:p>
        </p:txBody>
      </p:sp>
      <p:sp>
        <p:nvSpPr>
          <p:cNvPr id="4" name="Date Placeholder 3"/>
          <p:cNvSpPr>
            <a:spLocks noGrp="1"/>
          </p:cNvSpPr>
          <p:nvPr>
            <p:ph type="dt" sz="half" idx="10"/>
          </p:nvPr>
        </p:nvSpPr>
        <p:spPr/>
        <p:txBody>
          <a:bodyPr/>
          <a:lstStyle/>
          <a:p>
            <a:fld id="{07585FE3-CB6D-4D25-99BD-56A38B96DD31}" type="datetimeFigureOut">
              <a:rPr lang="tr-TR" smtClean="0"/>
              <a:pPr/>
              <a:t>8.09.2021</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A24527F9-A5CD-4745-9003-68636DDD7600}" type="slidenum">
              <a:rPr lang="tr-TR" smtClean="0"/>
              <a:pPr/>
              <a:t>‹#›</a:t>
            </a:fld>
            <a:endParaRPr lang="tr-TR"/>
          </a:p>
        </p:txBody>
      </p:sp>
    </p:spTree>
    <p:extLst>
      <p:ext uri="{BB962C8B-B14F-4D97-AF65-F5344CB8AC3E}">
        <p14:creationId xmlns:p14="http://schemas.microsoft.com/office/powerpoint/2010/main" val="8538743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tıklatın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5" name="Date Placeholder 4"/>
          <p:cNvSpPr>
            <a:spLocks noGrp="1"/>
          </p:cNvSpPr>
          <p:nvPr>
            <p:ph type="dt" sz="half" idx="10"/>
          </p:nvPr>
        </p:nvSpPr>
        <p:spPr/>
        <p:txBody>
          <a:bodyPr/>
          <a:lstStyle/>
          <a:p>
            <a:fld id="{07585FE3-CB6D-4D25-99BD-56A38B96DD31}" type="datetimeFigureOut">
              <a:rPr lang="tr-TR" smtClean="0"/>
              <a:pPr/>
              <a:t>8.09.2021</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A24527F9-A5CD-4745-9003-68636DDD7600}" type="slidenum">
              <a:rPr lang="tr-TR" smtClean="0"/>
              <a:pPr/>
              <a:t>‹#›</a:t>
            </a:fld>
            <a:endParaRPr lang="tr-TR"/>
          </a:p>
        </p:txBody>
      </p:sp>
    </p:spTree>
    <p:extLst>
      <p:ext uri="{BB962C8B-B14F-4D97-AF65-F5344CB8AC3E}">
        <p14:creationId xmlns:p14="http://schemas.microsoft.com/office/powerpoint/2010/main" val="32628314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tr-TR"/>
              <a:t>Asıl başlık stili için tıklatın</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4" name="Content Placeholder 3"/>
          <p:cNvSpPr>
            <a:spLocks noGrp="1"/>
          </p:cNvSpPr>
          <p:nvPr>
            <p:ph sz="half" idx="2"/>
          </p:nvPr>
        </p:nvSpPr>
        <p:spPr>
          <a:xfrm>
            <a:off x="839788" y="2505075"/>
            <a:ext cx="5157787" cy="3684588"/>
          </a:xfrm>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6" name="Content Placeholder 5"/>
          <p:cNvSpPr>
            <a:spLocks noGrp="1"/>
          </p:cNvSpPr>
          <p:nvPr>
            <p:ph sz="quarter" idx="4"/>
          </p:nvPr>
        </p:nvSpPr>
        <p:spPr>
          <a:xfrm>
            <a:off x="6172200" y="2505075"/>
            <a:ext cx="5183188" cy="3684588"/>
          </a:xfrm>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7" name="Date Placeholder 6"/>
          <p:cNvSpPr>
            <a:spLocks noGrp="1"/>
          </p:cNvSpPr>
          <p:nvPr>
            <p:ph type="dt" sz="half" idx="10"/>
          </p:nvPr>
        </p:nvSpPr>
        <p:spPr/>
        <p:txBody>
          <a:bodyPr/>
          <a:lstStyle/>
          <a:p>
            <a:fld id="{07585FE3-CB6D-4D25-99BD-56A38B96DD31}" type="datetimeFigureOut">
              <a:rPr lang="tr-TR" smtClean="0"/>
              <a:pPr/>
              <a:t>8.09.2021</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A24527F9-A5CD-4745-9003-68636DDD7600}" type="slidenum">
              <a:rPr lang="tr-TR" smtClean="0"/>
              <a:pPr/>
              <a:t>‹#›</a:t>
            </a:fld>
            <a:endParaRPr lang="tr-TR"/>
          </a:p>
        </p:txBody>
      </p:sp>
    </p:spTree>
    <p:extLst>
      <p:ext uri="{BB962C8B-B14F-4D97-AF65-F5344CB8AC3E}">
        <p14:creationId xmlns:p14="http://schemas.microsoft.com/office/powerpoint/2010/main" val="42229200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a:t>Asıl başlık stili için tıklatın</a:t>
            </a:r>
          </a:p>
        </p:txBody>
      </p:sp>
      <p:sp>
        <p:nvSpPr>
          <p:cNvPr id="3" name="İçerik Yer Tutucusu 2"/>
          <p:cNvSpPr>
            <a:spLocks noGrp="1"/>
          </p:cNvSpPr>
          <p:nvPr>
            <p:ph idx="1"/>
          </p:nvPr>
        </p:nvSpPr>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p:cNvSpPr>
            <a:spLocks noGrp="1"/>
          </p:cNvSpPr>
          <p:nvPr>
            <p:ph type="dt" sz="half" idx="10"/>
          </p:nvPr>
        </p:nvSpPr>
        <p:spPr/>
        <p:txBody>
          <a:bodyPr/>
          <a:lstStyle/>
          <a:p>
            <a:fld id="{07585FE3-CB6D-4D25-99BD-56A38B96DD31}" type="datetimeFigureOut">
              <a:rPr lang="tr-TR" smtClean="0"/>
              <a:pPr/>
              <a:t>8.09.2021</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A24527F9-A5CD-4745-9003-68636DDD7600}" type="slidenum">
              <a:rPr lang="tr-TR" smtClean="0"/>
              <a:pPr/>
              <a:t>‹#›</a:t>
            </a:fld>
            <a:endParaRPr lang="tr-TR"/>
          </a:p>
        </p:txBody>
      </p:sp>
    </p:spTree>
    <p:extLst>
      <p:ext uri="{BB962C8B-B14F-4D97-AF65-F5344CB8AC3E}">
        <p14:creationId xmlns:p14="http://schemas.microsoft.com/office/powerpoint/2010/main" val="40130102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tıklatın</a:t>
            </a:r>
            <a:endParaRPr lang="en-US" dirty="0"/>
          </a:p>
        </p:txBody>
      </p:sp>
      <p:sp>
        <p:nvSpPr>
          <p:cNvPr id="3" name="Date Placeholder 2"/>
          <p:cNvSpPr>
            <a:spLocks noGrp="1"/>
          </p:cNvSpPr>
          <p:nvPr>
            <p:ph type="dt" sz="half" idx="10"/>
          </p:nvPr>
        </p:nvSpPr>
        <p:spPr/>
        <p:txBody>
          <a:bodyPr/>
          <a:lstStyle/>
          <a:p>
            <a:fld id="{07585FE3-CB6D-4D25-99BD-56A38B96DD31}" type="datetimeFigureOut">
              <a:rPr lang="tr-TR" smtClean="0"/>
              <a:pPr/>
              <a:t>8.09.2021</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A24527F9-A5CD-4745-9003-68636DDD7600}" type="slidenum">
              <a:rPr lang="tr-TR" smtClean="0"/>
              <a:pPr/>
              <a:t>‹#›</a:t>
            </a:fld>
            <a:endParaRPr lang="tr-TR"/>
          </a:p>
        </p:txBody>
      </p:sp>
    </p:spTree>
    <p:extLst>
      <p:ext uri="{BB962C8B-B14F-4D97-AF65-F5344CB8AC3E}">
        <p14:creationId xmlns:p14="http://schemas.microsoft.com/office/powerpoint/2010/main" val="40139317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585FE3-CB6D-4D25-99BD-56A38B96DD31}" type="datetimeFigureOut">
              <a:rPr lang="tr-TR" smtClean="0"/>
              <a:pPr/>
              <a:t>8.09.2021</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A24527F9-A5CD-4745-9003-68636DDD7600}" type="slidenum">
              <a:rPr lang="tr-TR" smtClean="0"/>
              <a:pPr/>
              <a:t>‹#›</a:t>
            </a:fld>
            <a:endParaRPr lang="tr-TR"/>
          </a:p>
        </p:txBody>
      </p:sp>
    </p:spTree>
    <p:extLst>
      <p:ext uri="{BB962C8B-B14F-4D97-AF65-F5344CB8AC3E}">
        <p14:creationId xmlns:p14="http://schemas.microsoft.com/office/powerpoint/2010/main" val="19776439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tr-TR"/>
              <a:t>Asıl başlık stili için tıklatın</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tıklatın</a:t>
            </a:r>
          </a:p>
        </p:txBody>
      </p:sp>
      <p:sp>
        <p:nvSpPr>
          <p:cNvPr id="5" name="Date Placeholder 4"/>
          <p:cNvSpPr>
            <a:spLocks noGrp="1"/>
          </p:cNvSpPr>
          <p:nvPr>
            <p:ph type="dt" sz="half" idx="10"/>
          </p:nvPr>
        </p:nvSpPr>
        <p:spPr/>
        <p:txBody>
          <a:bodyPr/>
          <a:lstStyle/>
          <a:p>
            <a:fld id="{07585FE3-CB6D-4D25-99BD-56A38B96DD31}" type="datetimeFigureOut">
              <a:rPr lang="tr-TR" smtClean="0"/>
              <a:pPr/>
              <a:t>8.09.2021</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A24527F9-A5CD-4745-9003-68636DDD7600}" type="slidenum">
              <a:rPr lang="tr-TR" smtClean="0"/>
              <a:pPr/>
              <a:t>‹#›</a:t>
            </a:fld>
            <a:endParaRPr lang="tr-TR"/>
          </a:p>
        </p:txBody>
      </p:sp>
    </p:spTree>
    <p:extLst>
      <p:ext uri="{BB962C8B-B14F-4D97-AF65-F5344CB8AC3E}">
        <p14:creationId xmlns:p14="http://schemas.microsoft.com/office/powerpoint/2010/main" val="20860103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tr-TR"/>
              <a:t>Asıl başlık stili için tıklatın</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a:t>Resim eklemek için simgeyi tıklatın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tıklatın</a:t>
            </a:r>
          </a:p>
        </p:txBody>
      </p:sp>
      <p:sp>
        <p:nvSpPr>
          <p:cNvPr id="5" name="Date Placeholder 4"/>
          <p:cNvSpPr>
            <a:spLocks noGrp="1"/>
          </p:cNvSpPr>
          <p:nvPr>
            <p:ph type="dt" sz="half" idx="10"/>
          </p:nvPr>
        </p:nvSpPr>
        <p:spPr/>
        <p:txBody>
          <a:bodyPr/>
          <a:lstStyle/>
          <a:p>
            <a:fld id="{07585FE3-CB6D-4D25-99BD-56A38B96DD31}" type="datetimeFigureOut">
              <a:rPr lang="tr-TR" smtClean="0"/>
              <a:pPr/>
              <a:t>8.09.2021</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A24527F9-A5CD-4745-9003-68636DDD7600}" type="slidenum">
              <a:rPr lang="tr-TR" smtClean="0"/>
              <a:pPr/>
              <a:t>‹#›</a:t>
            </a:fld>
            <a:endParaRPr lang="tr-TR"/>
          </a:p>
        </p:txBody>
      </p:sp>
    </p:spTree>
    <p:extLst>
      <p:ext uri="{BB962C8B-B14F-4D97-AF65-F5344CB8AC3E}">
        <p14:creationId xmlns:p14="http://schemas.microsoft.com/office/powerpoint/2010/main" val="241691498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tıklatın</a:t>
            </a:r>
            <a:endParaRPr lang="en-US" dirty="0"/>
          </a:p>
        </p:txBody>
      </p:sp>
      <p:sp>
        <p:nvSpPr>
          <p:cNvPr id="3" name="Vertical Text Placeholder 2"/>
          <p:cNvSpPr>
            <a:spLocks noGrp="1"/>
          </p:cNvSpPr>
          <p:nvPr>
            <p:ph type="body" orient="vert" idx="1"/>
          </p:nvPr>
        </p:nvSpPr>
        <p:spPr/>
        <p:txBody>
          <a:bodyPr vert="eaVert"/>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07585FE3-CB6D-4D25-99BD-56A38B96DD31}" type="datetimeFigureOut">
              <a:rPr lang="tr-TR" smtClean="0"/>
              <a:pPr/>
              <a:t>8.09.2021</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A24527F9-A5CD-4745-9003-68636DDD7600}" type="slidenum">
              <a:rPr lang="tr-TR" smtClean="0"/>
              <a:pPr/>
              <a:t>‹#›</a:t>
            </a:fld>
            <a:endParaRPr lang="tr-TR"/>
          </a:p>
        </p:txBody>
      </p:sp>
    </p:spTree>
    <p:extLst>
      <p:ext uri="{BB962C8B-B14F-4D97-AF65-F5344CB8AC3E}">
        <p14:creationId xmlns:p14="http://schemas.microsoft.com/office/powerpoint/2010/main" val="51069680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tr-TR"/>
              <a:t>Asıl başlık stili için tıklatın</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07585FE3-CB6D-4D25-99BD-56A38B96DD31}" type="datetimeFigureOut">
              <a:rPr lang="tr-TR" smtClean="0"/>
              <a:pPr/>
              <a:t>8.09.2021</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A24527F9-A5CD-4745-9003-68636DDD7600}" type="slidenum">
              <a:rPr lang="tr-TR" smtClean="0"/>
              <a:pPr/>
              <a:t>‹#›</a:t>
            </a:fld>
            <a:endParaRPr lang="tr-TR"/>
          </a:p>
        </p:txBody>
      </p:sp>
    </p:spTree>
    <p:extLst>
      <p:ext uri="{BB962C8B-B14F-4D97-AF65-F5344CB8AC3E}">
        <p14:creationId xmlns:p14="http://schemas.microsoft.com/office/powerpoint/2010/main" val="30508878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Unvan 1"/>
          <p:cNvSpPr>
            <a:spLocks noGrp="1"/>
          </p:cNvSpPr>
          <p:nvPr>
            <p:ph type="title"/>
          </p:nvPr>
        </p:nvSpPr>
        <p:spPr>
          <a:xfrm>
            <a:off x="831850" y="1709738"/>
            <a:ext cx="10515600" cy="2852737"/>
          </a:xfrm>
        </p:spPr>
        <p:txBody>
          <a:bodyPr anchor="b"/>
          <a:lstStyle>
            <a:lvl1pPr>
              <a:defRPr sz="6000"/>
            </a:lvl1pPr>
          </a:lstStyle>
          <a:p>
            <a:r>
              <a:rPr lang="tr-TR"/>
              <a:t>Asıl başlık stili için tıklatın</a:t>
            </a:r>
          </a:p>
        </p:txBody>
      </p:sp>
      <p:sp>
        <p:nvSpPr>
          <p:cNvPr id="3" name="Metin Yer Tutucusu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a:t>Asıl metin stillerini düzenlemek için tıklatın</a:t>
            </a:r>
          </a:p>
        </p:txBody>
      </p:sp>
      <p:sp>
        <p:nvSpPr>
          <p:cNvPr id="4" name="Veri Yer Tutucusu 3"/>
          <p:cNvSpPr>
            <a:spLocks noGrp="1"/>
          </p:cNvSpPr>
          <p:nvPr>
            <p:ph type="dt" sz="half" idx="10"/>
          </p:nvPr>
        </p:nvSpPr>
        <p:spPr/>
        <p:txBody>
          <a:bodyPr/>
          <a:lstStyle/>
          <a:p>
            <a:fld id="{07585FE3-CB6D-4D25-99BD-56A38B96DD31}" type="datetimeFigureOut">
              <a:rPr lang="tr-TR" smtClean="0"/>
              <a:pPr/>
              <a:t>8.09.2021</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A24527F9-A5CD-4745-9003-68636DDD7600}" type="slidenum">
              <a:rPr lang="tr-TR" smtClean="0"/>
              <a:pPr/>
              <a:t>‹#›</a:t>
            </a:fld>
            <a:endParaRPr lang="tr-TR"/>
          </a:p>
        </p:txBody>
      </p:sp>
    </p:spTree>
    <p:extLst>
      <p:ext uri="{BB962C8B-B14F-4D97-AF65-F5344CB8AC3E}">
        <p14:creationId xmlns:p14="http://schemas.microsoft.com/office/powerpoint/2010/main" val="2756275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a:t>Asıl başlık stili için tıklatın</a:t>
            </a:r>
          </a:p>
        </p:txBody>
      </p:sp>
      <p:sp>
        <p:nvSpPr>
          <p:cNvPr id="3" name="İçerik Yer Tutucusu 2"/>
          <p:cNvSpPr>
            <a:spLocks noGrp="1"/>
          </p:cNvSpPr>
          <p:nvPr>
            <p:ph sz="half" idx="1"/>
          </p:nvPr>
        </p:nvSpPr>
        <p:spPr>
          <a:xfrm>
            <a:off x="838200" y="1825625"/>
            <a:ext cx="5181600" cy="4351338"/>
          </a:xfrm>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İçerik Yer Tutucusu 3"/>
          <p:cNvSpPr>
            <a:spLocks noGrp="1"/>
          </p:cNvSpPr>
          <p:nvPr>
            <p:ph sz="half" idx="2"/>
          </p:nvPr>
        </p:nvSpPr>
        <p:spPr>
          <a:xfrm>
            <a:off x="6172200" y="1825625"/>
            <a:ext cx="5181600" cy="4351338"/>
          </a:xfrm>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5" name="Veri Yer Tutucusu 4"/>
          <p:cNvSpPr>
            <a:spLocks noGrp="1"/>
          </p:cNvSpPr>
          <p:nvPr>
            <p:ph type="dt" sz="half" idx="10"/>
          </p:nvPr>
        </p:nvSpPr>
        <p:spPr/>
        <p:txBody>
          <a:bodyPr/>
          <a:lstStyle/>
          <a:p>
            <a:fld id="{07585FE3-CB6D-4D25-99BD-56A38B96DD31}" type="datetimeFigureOut">
              <a:rPr lang="tr-TR" smtClean="0"/>
              <a:pPr/>
              <a:t>8.09.2021</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A24527F9-A5CD-4745-9003-68636DDD7600}" type="slidenum">
              <a:rPr lang="tr-TR" smtClean="0"/>
              <a:pPr/>
              <a:t>‹#›</a:t>
            </a:fld>
            <a:endParaRPr lang="tr-TR"/>
          </a:p>
        </p:txBody>
      </p:sp>
    </p:spTree>
    <p:extLst>
      <p:ext uri="{BB962C8B-B14F-4D97-AF65-F5344CB8AC3E}">
        <p14:creationId xmlns:p14="http://schemas.microsoft.com/office/powerpoint/2010/main" val="19422325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Unvan 1"/>
          <p:cNvSpPr>
            <a:spLocks noGrp="1"/>
          </p:cNvSpPr>
          <p:nvPr>
            <p:ph type="title"/>
          </p:nvPr>
        </p:nvSpPr>
        <p:spPr>
          <a:xfrm>
            <a:off x="839788" y="365125"/>
            <a:ext cx="10515600" cy="1325563"/>
          </a:xfrm>
        </p:spPr>
        <p:txBody>
          <a:bodyPr/>
          <a:lstStyle/>
          <a:p>
            <a:r>
              <a:rPr lang="tr-TR"/>
              <a:t>Asıl başlık stili için tıklatın</a:t>
            </a:r>
          </a:p>
        </p:txBody>
      </p:sp>
      <p:sp>
        <p:nvSpPr>
          <p:cNvPr id="3" name="Metin Yer Tutucusu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4" name="İçerik Yer Tutucusu 3"/>
          <p:cNvSpPr>
            <a:spLocks noGrp="1"/>
          </p:cNvSpPr>
          <p:nvPr>
            <p:ph sz="half" idx="2"/>
          </p:nvPr>
        </p:nvSpPr>
        <p:spPr>
          <a:xfrm>
            <a:off x="839788" y="2505075"/>
            <a:ext cx="5157787" cy="3684588"/>
          </a:xfrm>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5" name="Metin Yer Tutucusu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6" name="İçerik Yer Tutucusu 5"/>
          <p:cNvSpPr>
            <a:spLocks noGrp="1"/>
          </p:cNvSpPr>
          <p:nvPr>
            <p:ph sz="quarter" idx="4"/>
          </p:nvPr>
        </p:nvSpPr>
        <p:spPr>
          <a:xfrm>
            <a:off x="6172200" y="2505075"/>
            <a:ext cx="5183188" cy="3684588"/>
          </a:xfrm>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7" name="Veri Yer Tutucusu 6"/>
          <p:cNvSpPr>
            <a:spLocks noGrp="1"/>
          </p:cNvSpPr>
          <p:nvPr>
            <p:ph type="dt" sz="half" idx="10"/>
          </p:nvPr>
        </p:nvSpPr>
        <p:spPr/>
        <p:txBody>
          <a:bodyPr/>
          <a:lstStyle/>
          <a:p>
            <a:fld id="{07585FE3-CB6D-4D25-99BD-56A38B96DD31}" type="datetimeFigureOut">
              <a:rPr lang="tr-TR" smtClean="0"/>
              <a:pPr/>
              <a:t>8.09.2021</a:t>
            </a:fld>
            <a:endParaRPr lang="tr-TR"/>
          </a:p>
        </p:txBody>
      </p:sp>
      <p:sp>
        <p:nvSpPr>
          <p:cNvPr id="8" name="Altbilgi Yer Tutucusu 7"/>
          <p:cNvSpPr>
            <a:spLocks noGrp="1"/>
          </p:cNvSpPr>
          <p:nvPr>
            <p:ph type="ftr" sz="quarter" idx="11"/>
          </p:nvPr>
        </p:nvSpPr>
        <p:spPr/>
        <p:txBody>
          <a:bodyPr/>
          <a:lstStyle/>
          <a:p>
            <a:endParaRPr lang="tr-TR"/>
          </a:p>
        </p:txBody>
      </p:sp>
      <p:sp>
        <p:nvSpPr>
          <p:cNvPr id="9" name="Slayt Numarası Yer Tutucusu 8"/>
          <p:cNvSpPr>
            <a:spLocks noGrp="1"/>
          </p:cNvSpPr>
          <p:nvPr>
            <p:ph type="sldNum" sz="quarter" idx="12"/>
          </p:nvPr>
        </p:nvSpPr>
        <p:spPr/>
        <p:txBody>
          <a:bodyPr/>
          <a:lstStyle/>
          <a:p>
            <a:fld id="{A24527F9-A5CD-4745-9003-68636DDD7600}" type="slidenum">
              <a:rPr lang="tr-TR" smtClean="0"/>
              <a:pPr/>
              <a:t>‹#›</a:t>
            </a:fld>
            <a:endParaRPr lang="tr-TR"/>
          </a:p>
        </p:txBody>
      </p:sp>
    </p:spTree>
    <p:extLst>
      <p:ext uri="{BB962C8B-B14F-4D97-AF65-F5344CB8AC3E}">
        <p14:creationId xmlns:p14="http://schemas.microsoft.com/office/powerpoint/2010/main" val="34047289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a:t>Asıl başlık stili için tıklatın</a:t>
            </a:r>
          </a:p>
        </p:txBody>
      </p:sp>
      <p:sp>
        <p:nvSpPr>
          <p:cNvPr id="3" name="Veri Yer Tutucusu 2"/>
          <p:cNvSpPr>
            <a:spLocks noGrp="1"/>
          </p:cNvSpPr>
          <p:nvPr>
            <p:ph type="dt" sz="half" idx="10"/>
          </p:nvPr>
        </p:nvSpPr>
        <p:spPr/>
        <p:txBody>
          <a:bodyPr/>
          <a:lstStyle/>
          <a:p>
            <a:fld id="{07585FE3-CB6D-4D25-99BD-56A38B96DD31}" type="datetimeFigureOut">
              <a:rPr lang="tr-TR" smtClean="0"/>
              <a:pPr/>
              <a:t>8.09.2021</a:t>
            </a:fld>
            <a:endParaRPr lang="tr-TR"/>
          </a:p>
        </p:txBody>
      </p:sp>
      <p:sp>
        <p:nvSpPr>
          <p:cNvPr id="4" name="Altbilgi Yer Tutucusu 3"/>
          <p:cNvSpPr>
            <a:spLocks noGrp="1"/>
          </p:cNvSpPr>
          <p:nvPr>
            <p:ph type="ftr" sz="quarter" idx="11"/>
          </p:nvPr>
        </p:nvSpPr>
        <p:spPr/>
        <p:txBody>
          <a:bodyPr/>
          <a:lstStyle/>
          <a:p>
            <a:endParaRPr lang="tr-TR"/>
          </a:p>
        </p:txBody>
      </p:sp>
      <p:sp>
        <p:nvSpPr>
          <p:cNvPr id="5" name="Slayt Numarası Yer Tutucusu 4"/>
          <p:cNvSpPr>
            <a:spLocks noGrp="1"/>
          </p:cNvSpPr>
          <p:nvPr>
            <p:ph type="sldNum" sz="quarter" idx="12"/>
          </p:nvPr>
        </p:nvSpPr>
        <p:spPr/>
        <p:txBody>
          <a:bodyPr/>
          <a:lstStyle/>
          <a:p>
            <a:fld id="{A24527F9-A5CD-4745-9003-68636DDD7600}" type="slidenum">
              <a:rPr lang="tr-TR" smtClean="0"/>
              <a:pPr/>
              <a:t>‹#›</a:t>
            </a:fld>
            <a:endParaRPr lang="tr-TR"/>
          </a:p>
        </p:txBody>
      </p:sp>
    </p:spTree>
    <p:extLst>
      <p:ext uri="{BB962C8B-B14F-4D97-AF65-F5344CB8AC3E}">
        <p14:creationId xmlns:p14="http://schemas.microsoft.com/office/powerpoint/2010/main" val="1583126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fld id="{07585FE3-CB6D-4D25-99BD-56A38B96DD31}" type="datetimeFigureOut">
              <a:rPr lang="tr-TR" smtClean="0"/>
              <a:pPr/>
              <a:t>8.09.2021</a:t>
            </a:fld>
            <a:endParaRPr lang="tr-TR"/>
          </a:p>
        </p:txBody>
      </p:sp>
      <p:sp>
        <p:nvSpPr>
          <p:cNvPr id="3" name="Altbilgi Yer Tutucusu 2"/>
          <p:cNvSpPr>
            <a:spLocks noGrp="1"/>
          </p:cNvSpPr>
          <p:nvPr>
            <p:ph type="ftr" sz="quarter" idx="11"/>
          </p:nvPr>
        </p:nvSpPr>
        <p:spPr/>
        <p:txBody>
          <a:bodyPr/>
          <a:lstStyle/>
          <a:p>
            <a:endParaRPr lang="tr-TR"/>
          </a:p>
        </p:txBody>
      </p:sp>
      <p:sp>
        <p:nvSpPr>
          <p:cNvPr id="4" name="Slayt Numarası Yer Tutucusu 3"/>
          <p:cNvSpPr>
            <a:spLocks noGrp="1"/>
          </p:cNvSpPr>
          <p:nvPr>
            <p:ph type="sldNum" sz="quarter" idx="12"/>
          </p:nvPr>
        </p:nvSpPr>
        <p:spPr/>
        <p:txBody>
          <a:bodyPr/>
          <a:lstStyle/>
          <a:p>
            <a:fld id="{A24527F9-A5CD-4745-9003-68636DDD7600}" type="slidenum">
              <a:rPr lang="tr-TR" smtClean="0"/>
              <a:pPr/>
              <a:t>‹#›</a:t>
            </a:fld>
            <a:endParaRPr lang="tr-TR"/>
          </a:p>
        </p:txBody>
      </p:sp>
    </p:spTree>
    <p:extLst>
      <p:ext uri="{BB962C8B-B14F-4D97-AF65-F5344CB8AC3E}">
        <p14:creationId xmlns:p14="http://schemas.microsoft.com/office/powerpoint/2010/main" val="39970868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Unvan 1"/>
          <p:cNvSpPr>
            <a:spLocks noGrp="1"/>
          </p:cNvSpPr>
          <p:nvPr>
            <p:ph type="title"/>
          </p:nvPr>
        </p:nvSpPr>
        <p:spPr>
          <a:xfrm>
            <a:off x="839788" y="457200"/>
            <a:ext cx="3932237" cy="1600200"/>
          </a:xfrm>
        </p:spPr>
        <p:txBody>
          <a:bodyPr anchor="b"/>
          <a:lstStyle>
            <a:lvl1pPr>
              <a:defRPr sz="3200"/>
            </a:lvl1pPr>
          </a:lstStyle>
          <a:p>
            <a:r>
              <a:rPr lang="tr-TR"/>
              <a:t>Asıl başlık stili için tıklatın</a:t>
            </a:r>
          </a:p>
        </p:txBody>
      </p:sp>
      <p:sp>
        <p:nvSpPr>
          <p:cNvPr id="3" name="İçerik Yer Tutucus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Metin Yer Tutucusu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tıklatın</a:t>
            </a:r>
          </a:p>
        </p:txBody>
      </p:sp>
      <p:sp>
        <p:nvSpPr>
          <p:cNvPr id="5" name="Veri Yer Tutucusu 4"/>
          <p:cNvSpPr>
            <a:spLocks noGrp="1"/>
          </p:cNvSpPr>
          <p:nvPr>
            <p:ph type="dt" sz="half" idx="10"/>
          </p:nvPr>
        </p:nvSpPr>
        <p:spPr/>
        <p:txBody>
          <a:bodyPr/>
          <a:lstStyle/>
          <a:p>
            <a:fld id="{07585FE3-CB6D-4D25-99BD-56A38B96DD31}" type="datetimeFigureOut">
              <a:rPr lang="tr-TR" smtClean="0"/>
              <a:pPr/>
              <a:t>8.09.2021</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A24527F9-A5CD-4745-9003-68636DDD7600}" type="slidenum">
              <a:rPr lang="tr-TR" smtClean="0"/>
              <a:pPr/>
              <a:t>‹#›</a:t>
            </a:fld>
            <a:endParaRPr lang="tr-TR"/>
          </a:p>
        </p:txBody>
      </p:sp>
    </p:spTree>
    <p:extLst>
      <p:ext uri="{BB962C8B-B14F-4D97-AF65-F5344CB8AC3E}">
        <p14:creationId xmlns:p14="http://schemas.microsoft.com/office/powerpoint/2010/main" val="21680708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Unvan 1"/>
          <p:cNvSpPr>
            <a:spLocks noGrp="1"/>
          </p:cNvSpPr>
          <p:nvPr>
            <p:ph type="title"/>
          </p:nvPr>
        </p:nvSpPr>
        <p:spPr>
          <a:xfrm>
            <a:off x="839788" y="457200"/>
            <a:ext cx="3932237" cy="1600200"/>
          </a:xfrm>
        </p:spPr>
        <p:txBody>
          <a:bodyPr anchor="b"/>
          <a:lstStyle>
            <a:lvl1pPr>
              <a:defRPr sz="3200"/>
            </a:lvl1pPr>
          </a:lstStyle>
          <a:p>
            <a:r>
              <a:rPr lang="tr-TR"/>
              <a:t>Asıl başlık stili için tıklatın</a:t>
            </a:r>
          </a:p>
        </p:txBody>
      </p:sp>
      <p:sp>
        <p:nvSpPr>
          <p:cNvPr id="3" name="Resim Yer Tutucusu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Metin Yer Tutucusu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tıklatın</a:t>
            </a:r>
          </a:p>
        </p:txBody>
      </p:sp>
      <p:sp>
        <p:nvSpPr>
          <p:cNvPr id="5" name="Veri Yer Tutucusu 4"/>
          <p:cNvSpPr>
            <a:spLocks noGrp="1"/>
          </p:cNvSpPr>
          <p:nvPr>
            <p:ph type="dt" sz="half" idx="10"/>
          </p:nvPr>
        </p:nvSpPr>
        <p:spPr/>
        <p:txBody>
          <a:bodyPr/>
          <a:lstStyle/>
          <a:p>
            <a:fld id="{07585FE3-CB6D-4D25-99BD-56A38B96DD31}" type="datetimeFigureOut">
              <a:rPr lang="tr-TR" smtClean="0"/>
              <a:pPr/>
              <a:t>8.09.2021</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A24527F9-A5CD-4745-9003-68636DDD7600}" type="slidenum">
              <a:rPr lang="tr-TR" smtClean="0"/>
              <a:pPr/>
              <a:t>‹#›</a:t>
            </a:fld>
            <a:endParaRPr lang="tr-TR"/>
          </a:p>
        </p:txBody>
      </p:sp>
    </p:spTree>
    <p:extLst>
      <p:ext uri="{BB962C8B-B14F-4D97-AF65-F5344CB8AC3E}">
        <p14:creationId xmlns:p14="http://schemas.microsoft.com/office/powerpoint/2010/main" val="29129981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Başlık Yer Tutucusu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tr-TR"/>
              <a:t>Asıl başlık stili için tıklatın</a:t>
            </a:r>
          </a:p>
        </p:txBody>
      </p:sp>
      <p:sp>
        <p:nvSpPr>
          <p:cNvPr id="3" name="Metin Yer Tutucusu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585FE3-CB6D-4D25-99BD-56A38B96DD31}" type="datetimeFigureOut">
              <a:rPr lang="tr-TR" smtClean="0"/>
              <a:pPr/>
              <a:t>8.09.2021</a:t>
            </a:fld>
            <a:endParaRPr lang="tr-TR"/>
          </a:p>
        </p:txBody>
      </p:sp>
      <p:sp>
        <p:nvSpPr>
          <p:cNvPr id="5" name="Altbilgi Yer Tutucusu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ayt Numarası Yer Tutucusu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4527F9-A5CD-4745-9003-68636DDD7600}" type="slidenum">
              <a:rPr lang="tr-TR" smtClean="0"/>
              <a:pPr/>
              <a:t>‹#›</a:t>
            </a:fld>
            <a:endParaRPr lang="tr-TR"/>
          </a:p>
        </p:txBody>
      </p:sp>
    </p:spTree>
    <p:extLst>
      <p:ext uri="{BB962C8B-B14F-4D97-AF65-F5344CB8AC3E}">
        <p14:creationId xmlns:p14="http://schemas.microsoft.com/office/powerpoint/2010/main" val="4024394401"/>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16" r:id="rId12"/>
    <p:sldLayoutId id="2147483717" r:id="rId13"/>
    <p:sldLayoutId id="2147483678"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tr-TR"/>
              <a:t>Asıl başlık stili için tıklatın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585FE3-CB6D-4D25-99BD-56A38B96DD31}" type="datetimeFigureOut">
              <a:rPr lang="tr-TR" smtClean="0"/>
              <a:pPr/>
              <a:t>8.09.2021</a:t>
            </a:fld>
            <a:endParaRPr lang="tr-T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4527F9-A5CD-4745-9003-68636DDD7600}" type="slidenum">
              <a:rPr lang="tr-TR" smtClean="0"/>
              <a:pPr/>
              <a:t>‹#›</a:t>
            </a:fld>
            <a:endParaRPr lang="tr-TR"/>
          </a:p>
        </p:txBody>
      </p:sp>
    </p:spTree>
    <p:extLst>
      <p:ext uri="{BB962C8B-B14F-4D97-AF65-F5344CB8AC3E}">
        <p14:creationId xmlns:p14="http://schemas.microsoft.com/office/powerpoint/2010/main" val="1615238419"/>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5.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6.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6.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16.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16.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16.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16.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16.xm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16.xml"/><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16.xml"/><Relationship Id="rId5" Type="http://schemas.openxmlformats.org/officeDocument/2006/relationships/image" Target="../media/image12.jpeg"/><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16.xml"/><Relationship Id="rId5" Type="http://schemas.openxmlformats.org/officeDocument/2006/relationships/image" Target="../media/image12.jpe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16.xml"/><Relationship Id="rId5" Type="http://schemas.openxmlformats.org/officeDocument/2006/relationships/image" Target="../media/image13.jpeg"/><Relationship Id="rId4" Type="http://schemas.openxmlformats.org/officeDocument/2006/relationships/image" Target="../media/image9.png"/></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16.xml"/><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16.xml"/><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16.xml"/><Relationship Id="rId4" Type="http://schemas.openxmlformats.org/officeDocument/2006/relationships/image" Target="../media/image9.png"/></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16.xml"/><Relationship Id="rId4" Type="http://schemas.openxmlformats.org/officeDocument/2006/relationships/image" Target="../media/image9.png"/></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5.xml"/><Relationship Id="rId1" Type="http://schemas.openxmlformats.org/officeDocument/2006/relationships/slideLayout" Target="../slideLayouts/slideLayout16.xml"/><Relationship Id="rId4" Type="http://schemas.openxmlformats.org/officeDocument/2006/relationships/image" Target="../media/image9.png"/></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6.xml"/><Relationship Id="rId1" Type="http://schemas.openxmlformats.org/officeDocument/2006/relationships/slideLayout" Target="../slideLayouts/slideLayout16.xml"/><Relationship Id="rId4" Type="http://schemas.openxmlformats.org/officeDocument/2006/relationships/image" Target="../media/image9.png"/></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7.xml"/><Relationship Id="rId1" Type="http://schemas.openxmlformats.org/officeDocument/2006/relationships/slideLayout" Target="../slideLayouts/slideLayout16.xml"/><Relationship Id="rId4" Type="http://schemas.openxmlformats.org/officeDocument/2006/relationships/image" Target="../media/image9.png"/></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8.xml"/><Relationship Id="rId1" Type="http://schemas.openxmlformats.org/officeDocument/2006/relationships/slideLayout" Target="../slideLayouts/slideLayout16.xml"/><Relationship Id="rId4" Type="http://schemas.openxmlformats.org/officeDocument/2006/relationships/image" Target="../media/image9.png"/></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9.xml"/><Relationship Id="rId1" Type="http://schemas.openxmlformats.org/officeDocument/2006/relationships/slideLayout" Target="../slideLayouts/slideLayout16.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6.xml"/><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0.xml"/><Relationship Id="rId1" Type="http://schemas.openxmlformats.org/officeDocument/2006/relationships/slideLayout" Target="../slideLayouts/slideLayout16.xml"/><Relationship Id="rId4" Type="http://schemas.openxmlformats.org/officeDocument/2006/relationships/image" Target="../media/image9.png"/></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16.xml"/><Relationship Id="rId4" Type="http://schemas.openxmlformats.org/officeDocument/2006/relationships/image" Target="../media/image9.png"/></Relationships>
</file>

<file path=ppt/slides/_rels/slide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2.xml"/><Relationship Id="rId1" Type="http://schemas.openxmlformats.org/officeDocument/2006/relationships/slideLayout" Target="../slideLayouts/slideLayout16.xml"/><Relationship Id="rId4" Type="http://schemas.openxmlformats.org/officeDocument/2006/relationships/image" Target="../media/image9.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7" Type="http://schemas.openxmlformats.org/officeDocument/2006/relationships/image" Target="../media/image14.png"/><Relationship Id="rId2" Type="http://schemas.openxmlformats.org/officeDocument/2006/relationships/slideLayout" Target="../slideLayouts/slideLayout16.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9.png"/><Relationship Id="rId4" Type="http://schemas.openxmlformats.org/officeDocument/2006/relationships/image" Target="../media/image8.png"/></Relationships>
</file>

<file path=ppt/slides/_rels/slide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4.xml"/><Relationship Id="rId1" Type="http://schemas.openxmlformats.org/officeDocument/2006/relationships/slideLayout" Target="../slideLayouts/slideLayout16.xml"/><Relationship Id="rId4" Type="http://schemas.openxmlformats.org/officeDocument/2006/relationships/image" Target="../media/image9.png"/></Relationships>
</file>

<file path=ppt/slides/_rels/slide3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5.xml"/><Relationship Id="rId1" Type="http://schemas.openxmlformats.org/officeDocument/2006/relationships/slideLayout" Target="../slideLayouts/slideLayout16.xml"/><Relationship Id="rId4" Type="http://schemas.openxmlformats.org/officeDocument/2006/relationships/image" Target="../media/image9.png"/></Relationships>
</file>

<file path=ppt/slides/_rels/slide3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6.xml"/><Relationship Id="rId1" Type="http://schemas.openxmlformats.org/officeDocument/2006/relationships/slideLayout" Target="../slideLayouts/slideLayout16.xml"/><Relationship Id="rId4" Type="http://schemas.openxmlformats.org/officeDocument/2006/relationships/image" Target="../media/image9.png"/></Relationships>
</file>

<file path=ppt/slides/_rels/slide3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7.xml"/><Relationship Id="rId1" Type="http://schemas.openxmlformats.org/officeDocument/2006/relationships/slideLayout" Target="../slideLayouts/slideLayout16.xml"/><Relationship Id="rId4" Type="http://schemas.openxmlformats.org/officeDocument/2006/relationships/image" Target="../media/image9.png"/></Relationships>
</file>

<file path=ppt/slides/_rels/slide3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8.xml"/><Relationship Id="rId1" Type="http://schemas.openxmlformats.org/officeDocument/2006/relationships/slideLayout" Target="../slideLayouts/slideLayout16.xml"/><Relationship Id="rId4" Type="http://schemas.openxmlformats.org/officeDocument/2006/relationships/image" Target="../media/image9.png"/></Relationships>
</file>

<file path=ppt/slides/_rels/slide39.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hyperlink" Target="https://worldef.net/raporlar/2020-avrupa-e-ticaret-raporu/" TargetMode="External"/><Relationship Id="rId2" Type="http://schemas.openxmlformats.org/officeDocument/2006/relationships/notesSlide" Target="../notesSlides/notesSlide39.xml"/><Relationship Id="rId1" Type="http://schemas.openxmlformats.org/officeDocument/2006/relationships/slideLayout" Target="../slideLayouts/slideLayout16.xml"/><Relationship Id="rId6" Type="http://schemas.openxmlformats.org/officeDocument/2006/relationships/hyperlink" Target="https://www.sbb.gov.tr/wp-content/uploads/2021/01/Perakende_E-Ticaretin_Yukselisi.pdf" TargetMode="External"/><Relationship Id="rId5" Type="http://schemas.openxmlformats.org/officeDocument/2006/relationships/hyperlink" Target="https://www.ikv.org.tr/images/files/DUNYADA_ABDE_VE_TURKIYEDE_ETICARET_MERVE_OZCAN_ALTAN.pdf" TargetMode="Externa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6.xml"/><Relationship Id="rId4" Type="http://schemas.openxmlformats.org/officeDocument/2006/relationships/image" Target="../media/image9.png"/></Relationships>
</file>

<file path=ppt/slides/_rels/slide4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0.xml"/><Relationship Id="rId1" Type="http://schemas.openxmlformats.org/officeDocument/2006/relationships/slideLayout" Target="../slideLayouts/slideLayout16.xml"/><Relationship Id="rId6" Type="http://schemas.openxmlformats.org/officeDocument/2006/relationships/hyperlink" Target="http://www.ikv.org.tr/" TargetMode="External"/><Relationship Id="rId5" Type="http://schemas.openxmlformats.org/officeDocument/2006/relationships/hyperlink" Target="mailto:cnas@ikv.org.tr" TargetMode="External"/><Relationship Id="rId4" Type="http://schemas.openxmlformats.org/officeDocument/2006/relationships/image" Target="../media/image9.png"/></Relationships>
</file>

<file path=ppt/slides/_rels/slide4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image" Target="../media/image4.jpeg"/><Relationship Id="rId12" Type="http://schemas.openxmlformats.org/officeDocument/2006/relationships/image" Target="../media/image7.png"/><Relationship Id="rId2" Type="http://schemas.openxmlformats.org/officeDocument/2006/relationships/notesSlide" Target="../notesSlides/notesSlide41.xml"/><Relationship Id="rId1" Type="http://schemas.openxmlformats.org/officeDocument/2006/relationships/slideLayout" Target="../slideLayouts/slideLayout15.xml"/><Relationship Id="rId6" Type="http://schemas.openxmlformats.org/officeDocument/2006/relationships/image" Target="../media/image3.png"/><Relationship Id="rId11" Type="http://schemas.openxmlformats.org/officeDocument/2006/relationships/hyperlink" Target="mailto:tebd@eurochambres.eu" TargetMode="External"/><Relationship Id="rId5" Type="http://schemas.openxmlformats.org/officeDocument/2006/relationships/image" Target="../media/image6.emf"/><Relationship Id="rId10" Type="http://schemas.openxmlformats.org/officeDocument/2006/relationships/hyperlink" Target="http://www.tebd.eu/" TargetMode="External"/><Relationship Id="rId4" Type="http://schemas.openxmlformats.org/officeDocument/2006/relationships/image" Target="../media/image2.png"/><Relationship Id="rId9" Type="http://schemas.openxmlformats.org/officeDocument/2006/relationships/hyperlink" Target="http://www.linkedin.com/company/tebd"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6.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6.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6.xml"/><Relationship Id="rId5" Type="http://schemas.openxmlformats.org/officeDocument/2006/relationships/image" Target="../media/image10.jpe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6.xml"/><Relationship Id="rId5" Type="http://schemas.openxmlformats.org/officeDocument/2006/relationships/image" Target="../media/image11.jpe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6.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A56FB6B0-9D7D-487F-9F7E-860638D82E9F}"/>
              </a:ext>
            </a:extLst>
          </p:cNvPr>
          <p:cNvSpPr/>
          <p:nvPr/>
        </p:nvSpPr>
        <p:spPr>
          <a:xfrm>
            <a:off x="0" y="0"/>
            <a:ext cx="12192000" cy="6858000"/>
          </a:xfrm>
          <a:prstGeom prst="rect">
            <a:avLst/>
          </a:prstGeom>
          <a:solidFill>
            <a:srgbClr val="8BA3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B7F091BD-CC1A-B844-8DBF-DB8243074AD2}"/>
              </a:ext>
            </a:extLst>
          </p:cNvPr>
          <p:cNvSpPr/>
          <p:nvPr/>
        </p:nvSpPr>
        <p:spPr>
          <a:xfrm rot="5400000">
            <a:off x="3800941" y="-1535719"/>
            <a:ext cx="4590118" cy="12192000"/>
          </a:xfrm>
          <a:prstGeom prst="rect">
            <a:avLst/>
          </a:prstGeom>
          <a:gradFill flip="none" rotWithShape="1">
            <a:gsLst>
              <a:gs pos="47000">
                <a:srgbClr val="FFFFFF">
                  <a:alpha val="74000"/>
                </a:srgbClr>
              </a:gs>
              <a:gs pos="21000">
                <a:schemeClr val="bg1"/>
              </a:gs>
              <a:gs pos="100000">
                <a:schemeClr val="bg1">
                  <a:alpha val="0"/>
                  <a:lumMod val="0"/>
                  <a:lumOff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043049D1-2511-4653-A57E-866627CEBBB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74725" y="588059"/>
            <a:ext cx="10369152" cy="7170167"/>
          </a:xfrm>
          <a:prstGeom prst="rect">
            <a:avLst/>
          </a:prstGeom>
        </p:spPr>
      </p:pic>
      <p:pic>
        <p:nvPicPr>
          <p:cNvPr id="22" name="Picture 21" descr="A close up of a sign&#10;&#10;Description automatically generated">
            <a:extLst>
              <a:ext uri="{FF2B5EF4-FFF2-40B4-BE49-F238E27FC236}">
                <a16:creationId xmlns:a16="http://schemas.microsoft.com/office/drawing/2014/main" id="{84BD4637-2885-45AF-BEF6-659A4B9E8ABB}"/>
              </a:ext>
            </a:extLst>
          </p:cNvPr>
          <p:cNvPicPr>
            <a:picLocks noChangeAspect="1"/>
          </p:cNvPicPr>
          <p:nvPr/>
        </p:nvPicPr>
        <p:blipFill>
          <a:blip r:embed="rId4" cstate="print"/>
          <a:stretch>
            <a:fillRect/>
          </a:stretch>
        </p:blipFill>
        <p:spPr>
          <a:xfrm>
            <a:off x="3993810" y="154872"/>
            <a:ext cx="4204373" cy="1774208"/>
          </a:xfrm>
          <a:prstGeom prst="rect">
            <a:avLst/>
          </a:prstGeom>
        </p:spPr>
      </p:pic>
      <p:sp>
        <p:nvSpPr>
          <p:cNvPr id="23" name="TextBox 22">
            <a:extLst>
              <a:ext uri="{FF2B5EF4-FFF2-40B4-BE49-F238E27FC236}">
                <a16:creationId xmlns:a16="http://schemas.microsoft.com/office/drawing/2014/main" id="{278A427A-59C7-4FEB-B491-79D09314896B}"/>
              </a:ext>
            </a:extLst>
          </p:cNvPr>
          <p:cNvSpPr txBox="1"/>
          <p:nvPr/>
        </p:nvSpPr>
        <p:spPr>
          <a:xfrm>
            <a:off x="4076699" y="1889314"/>
            <a:ext cx="4029075" cy="523220"/>
          </a:xfrm>
          <a:prstGeom prst="rect">
            <a:avLst/>
          </a:prstGeom>
          <a:noFill/>
        </p:spPr>
        <p:txBody>
          <a:bodyPr wrap="square" rtlCol="0">
            <a:spAutoFit/>
          </a:bodyPr>
          <a:lstStyle/>
          <a:p>
            <a:pPr algn="ctr"/>
            <a:r>
              <a:rPr lang="tr-TR" sz="1400" dirty="0">
                <a:solidFill>
                  <a:srgbClr val="D93F33"/>
                </a:solidFill>
                <a:latin typeface="Arial Nova Light" panose="020B0304020202020204" pitchFamily="34" charset="0"/>
              </a:rPr>
              <a:t>Bu proje Avrupa Birliği ve Türkiye Cumhuriyeti tarafından finanse edilmektedir</a:t>
            </a:r>
          </a:p>
        </p:txBody>
      </p:sp>
      <p:sp>
        <p:nvSpPr>
          <p:cNvPr id="16" name="Unvan 1">
            <a:extLst>
              <a:ext uri="{FF2B5EF4-FFF2-40B4-BE49-F238E27FC236}">
                <a16:creationId xmlns:a16="http://schemas.microsoft.com/office/drawing/2014/main" id="{EA70B341-0F6D-4996-9348-427DA066FCD3}"/>
              </a:ext>
            </a:extLst>
          </p:cNvPr>
          <p:cNvSpPr>
            <a:spLocks noGrp="1"/>
          </p:cNvSpPr>
          <p:nvPr>
            <p:ph type="ctrTitle"/>
          </p:nvPr>
        </p:nvSpPr>
        <p:spPr>
          <a:xfrm>
            <a:off x="1317710" y="3120270"/>
            <a:ext cx="9962866" cy="1152663"/>
          </a:xfrm>
        </p:spPr>
        <p:txBody>
          <a:bodyPr>
            <a:normAutofit/>
          </a:bodyPr>
          <a:lstStyle/>
          <a:p>
            <a:pPr>
              <a:lnSpc>
                <a:spcPct val="150000"/>
              </a:lnSpc>
            </a:pPr>
            <a:r>
              <a:rPr lang="tr-TR" sz="3600" b="1" dirty="0">
                <a:solidFill>
                  <a:srgbClr val="002060"/>
                </a:solidFill>
                <a:latin typeface="Arial" panose="020B0604020202020204" pitchFamily="34" charset="0"/>
                <a:cs typeface="Arial" panose="020B0604020202020204" pitchFamily="34" charset="0"/>
              </a:rPr>
              <a:t>Dünyada, AB’de ve Türkiye’de E-Ticaret</a:t>
            </a:r>
          </a:p>
        </p:txBody>
      </p:sp>
      <p:sp>
        <p:nvSpPr>
          <p:cNvPr id="18" name="Alt Başlık 2">
            <a:extLst>
              <a:ext uri="{FF2B5EF4-FFF2-40B4-BE49-F238E27FC236}">
                <a16:creationId xmlns:a16="http://schemas.microsoft.com/office/drawing/2014/main" id="{81C77C01-F43D-4987-A430-DDA34F8B2B1A}"/>
              </a:ext>
            </a:extLst>
          </p:cNvPr>
          <p:cNvSpPr>
            <a:spLocks noGrp="1"/>
          </p:cNvSpPr>
          <p:nvPr>
            <p:ph type="subTitle" idx="1"/>
          </p:nvPr>
        </p:nvSpPr>
        <p:spPr>
          <a:xfrm>
            <a:off x="1348122" y="4640671"/>
            <a:ext cx="9932453" cy="682104"/>
          </a:xfrm>
        </p:spPr>
        <p:txBody>
          <a:bodyPr>
            <a:normAutofit/>
          </a:bodyPr>
          <a:lstStyle/>
          <a:p>
            <a:pPr algn="ctr"/>
            <a:r>
              <a:rPr lang="tr-TR" dirty="0">
                <a:solidFill>
                  <a:srgbClr val="002060"/>
                </a:solidFill>
              </a:rPr>
              <a:t>Doç. Dr. Çiğdem </a:t>
            </a:r>
            <a:r>
              <a:rPr lang="tr-TR" dirty="0" err="1">
                <a:solidFill>
                  <a:srgbClr val="002060"/>
                </a:solidFill>
              </a:rPr>
              <a:t>Nas</a:t>
            </a:r>
            <a:r>
              <a:rPr lang="tr-TR" dirty="0">
                <a:solidFill>
                  <a:srgbClr val="002060"/>
                </a:solidFill>
              </a:rPr>
              <a:t>, İktisadi Kalkınma Vakfı, Yıldız Teknik Üniversitesi</a:t>
            </a:r>
          </a:p>
        </p:txBody>
      </p:sp>
      <p:pic>
        <p:nvPicPr>
          <p:cNvPr id="3" name="Picture 2" descr="A close up of a logo&#10;&#10;Description automatically generated">
            <a:extLst>
              <a:ext uri="{FF2B5EF4-FFF2-40B4-BE49-F238E27FC236}">
                <a16:creationId xmlns:a16="http://schemas.microsoft.com/office/drawing/2014/main" id="{EAFFEE1A-FC40-45BE-A3AB-B218846B1A4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00602" y="5791610"/>
            <a:ext cx="2041700" cy="861039"/>
          </a:xfrm>
          <a:prstGeom prst="rect">
            <a:avLst/>
          </a:prstGeom>
        </p:spPr>
      </p:pic>
      <p:pic>
        <p:nvPicPr>
          <p:cNvPr id="8" name="Picture 7" descr="A picture containing drawing&#10;&#10;Description automatically generated">
            <a:extLst>
              <a:ext uri="{FF2B5EF4-FFF2-40B4-BE49-F238E27FC236}">
                <a16:creationId xmlns:a16="http://schemas.microsoft.com/office/drawing/2014/main" id="{79AD3ED5-FA78-45F6-8A38-5087D82CBA3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925660" y="5715568"/>
            <a:ext cx="918218" cy="911876"/>
          </a:xfrm>
          <a:prstGeom prst="rect">
            <a:avLst/>
          </a:prstGeom>
        </p:spPr>
      </p:pic>
      <p:pic>
        <p:nvPicPr>
          <p:cNvPr id="9" name="Picture 8">
            <a:extLst>
              <a:ext uri="{FF2B5EF4-FFF2-40B4-BE49-F238E27FC236}">
                <a16:creationId xmlns:a16="http://schemas.microsoft.com/office/drawing/2014/main" id="{87B582CD-DB4A-47F0-A1D2-07B2CC65E572}"/>
              </a:ext>
            </a:extLst>
          </p:cNvPr>
          <p:cNvPicPr>
            <a:picLocks noChangeAspect="1"/>
          </p:cNvPicPr>
          <p:nvPr/>
        </p:nvPicPr>
        <p:blipFill>
          <a:blip r:embed="rId7" cstate="print"/>
          <a:stretch>
            <a:fillRect/>
          </a:stretch>
        </p:blipFill>
        <p:spPr>
          <a:xfrm>
            <a:off x="1177416" y="5740003"/>
            <a:ext cx="874740" cy="863007"/>
          </a:xfrm>
          <a:prstGeom prst="rect">
            <a:avLst/>
          </a:prstGeom>
        </p:spPr>
      </p:pic>
      <p:sp>
        <p:nvSpPr>
          <p:cNvPr id="4" name="Rounded Rectangle 7">
            <a:extLst>
              <a:ext uri="{FF2B5EF4-FFF2-40B4-BE49-F238E27FC236}">
                <a16:creationId xmlns:a16="http://schemas.microsoft.com/office/drawing/2014/main" id="{ACE57CFF-F9D6-4472-A389-9413FE392605}"/>
              </a:ext>
            </a:extLst>
          </p:cNvPr>
          <p:cNvSpPr/>
          <p:nvPr/>
        </p:nvSpPr>
        <p:spPr>
          <a:xfrm>
            <a:off x="942558" y="834757"/>
            <a:ext cx="1323193" cy="1648522"/>
          </a:xfrm>
          <a:prstGeom prst="roundRect">
            <a:avLst/>
          </a:prstGeom>
          <a:solidFill>
            <a:schemeClr val="bg1"/>
          </a:solidFill>
          <a:ln>
            <a:noFill/>
          </a:ln>
          <a:effectLst>
            <a:outerShdw blurRad="266700" dist="152400" dir="4800000" sx="105000" sy="105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5" name="Picture 4">
            <a:extLst>
              <a:ext uri="{FF2B5EF4-FFF2-40B4-BE49-F238E27FC236}">
                <a16:creationId xmlns:a16="http://schemas.microsoft.com/office/drawing/2014/main" id="{53D1B0B6-4C9A-403B-83CC-A387652C2244}"/>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087930" y="930405"/>
            <a:ext cx="1032447" cy="1457225"/>
          </a:xfrm>
          <a:prstGeom prst="rect">
            <a:avLst/>
          </a:prstGeom>
        </p:spPr>
      </p:pic>
      <p:pic>
        <p:nvPicPr>
          <p:cNvPr id="7" name="Picture 6">
            <a:extLst>
              <a:ext uri="{FF2B5EF4-FFF2-40B4-BE49-F238E27FC236}">
                <a16:creationId xmlns:a16="http://schemas.microsoft.com/office/drawing/2014/main" id="{1F49601F-9F3C-4DE7-AA3E-4B84584E5EB6}"/>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822243" y="5551242"/>
            <a:ext cx="3208272" cy="1240528"/>
          </a:xfrm>
          <a:prstGeom prst="rect">
            <a:avLst/>
          </a:prstGeom>
          <a:noFill/>
          <a:ln>
            <a:noFill/>
          </a:ln>
        </p:spPr>
      </p:pic>
    </p:spTree>
    <p:extLst>
      <p:ext uri="{BB962C8B-B14F-4D97-AF65-F5344CB8AC3E}">
        <p14:creationId xmlns:p14="http://schemas.microsoft.com/office/powerpoint/2010/main" val="13307789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F51EBEB-39E8-49C4-832F-059B56A7F78C}"/>
              </a:ext>
            </a:extLst>
          </p:cNvPr>
          <p:cNvSpPr>
            <a:spLocks noGrp="1"/>
          </p:cNvSpPr>
          <p:nvPr>
            <p:ph idx="1"/>
          </p:nvPr>
        </p:nvSpPr>
        <p:spPr>
          <a:xfrm>
            <a:off x="6090574" y="1338628"/>
            <a:ext cx="4977578" cy="3639289"/>
          </a:xfrm>
        </p:spPr>
        <p:txBody>
          <a:bodyPr anchor="ctr">
            <a:normAutofit/>
          </a:bodyPr>
          <a:lstStyle/>
          <a:p>
            <a:pPr marL="0" indent="0">
              <a:buNone/>
            </a:pPr>
            <a:endParaRPr lang="x-none" sz="3600" dirty="0">
              <a:solidFill>
                <a:schemeClr val="accent1">
                  <a:lumMod val="75000"/>
                </a:schemeClr>
              </a:solidFill>
              <a:latin typeface="Arial Nova" panose="020B0504020202020204" pitchFamily="34" charset="0"/>
              <a:ea typeface="+mj-ea"/>
              <a:cs typeface="+mj-cs"/>
            </a:endParaRPr>
          </a:p>
          <a:p>
            <a:pPr marL="0" indent="0">
              <a:buNone/>
            </a:pPr>
            <a:endParaRPr lang="x-none" sz="2000" dirty="0">
              <a:solidFill>
                <a:srgbClr val="000000"/>
              </a:solidFill>
              <a:latin typeface="Arial Nova" panose="020B0504020202020204" pitchFamily="34" charset="0"/>
            </a:endParaRPr>
          </a:p>
        </p:txBody>
      </p:sp>
      <p:sp>
        <p:nvSpPr>
          <p:cNvPr id="4" name="Rectangle 3">
            <a:extLst>
              <a:ext uri="{FF2B5EF4-FFF2-40B4-BE49-F238E27FC236}">
                <a16:creationId xmlns:a16="http://schemas.microsoft.com/office/drawing/2014/main" id="{F901648B-F7DD-419E-9A04-A783BE016CA7}"/>
              </a:ext>
            </a:extLst>
          </p:cNvPr>
          <p:cNvSpPr/>
          <p:nvPr/>
        </p:nvSpPr>
        <p:spPr>
          <a:xfrm>
            <a:off x="0" y="6127931"/>
            <a:ext cx="12192000" cy="730069"/>
          </a:xfrm>
          <a:prstGeom prst="rect">
            <a:avLst/>
          </a:prstGeom>
          <a:gradFill flip="none" rotWithShape="1">
            <a:gsLst>
              <a:gs pos="0">
                <a:schemeClr val="accent1">
                  <a:lumMod val="5000"/>
                  <a:lumOff val="95000"/>
                </a:schemeClr>
              </a:gs>
              <a:gs pos="58000">
                <a:schemeClr val="accent1">
                  <a:lumMod val="45000"/>
                  <a:lumOff val="55000"/>
                </a:schemeClr>
              </a:gs>
              <a:gs pos="71000">
                <a:schemeClr val="accent1">
                  <a:lumMod val="54000"/>
                  <a:lumOff val="46000"/>
                </a:schemeClr>
              </a:gs>
              <a:gs pos="100000">
                <a:schemeClr val="accent1">
                  <a:lumMod val="30000"/>
                  <a:lumOff val="70000"/>
                </a:schemeClr>
              </a:gs>
            </a:gsLst>
            <a:lin ang="9000000" scaled="0"/>
            <a:tileRect/>
          </a:gradFill>
          <a:ln>
            <a:noFill/>
          </a:ln>
          <a:effectLst>
            <a:glow>
              <a:schemeClr val="accent1">
                <a:alpha val="4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 name="Picture 12" descr="A close up of a sign&#10;&#10;Description automatically generated">
            <a:extLst>
              <a:ext uri="{FF2B5EF4-FFF2-40B4-BE49-F238E27FC236}">
                <a16:creationId xmlns:a16="http://schemas.microsoft.com/office/drawing/2014/main" id="{AD2D2CE1-D21D-4185-B168-FF7312B27080}"/>
              </a:ext>
            </a:extLst>
          </p:cNvPr>
          <p:cNvPicPr>
            <a:picLocks noChangeAspect="1"/>
          </p:cNvPicPr>
          <p:nvPr/>
        </p:nvPicPr>
        <p:blipFill>
          <a:blip r:embed="rId3" cstate="print"/>
          <a:stretch>
            <a:fillRect/>
          </a:stretch>
        </p:blipFill>
        <p:spPr>
          <a:xfrm>
            <a:off x="755458" y="5631297"/>
            <a:ext cx="1987742" cy="838808"/>
          </a:xfrm>
          <a:prstGeom prst="rect">
            <a:avLst/>
          </a:prstGeom>
        </p:spPr>
      </p:pic>
      <p:pic>
        <p:nvPicPr>
          <p:cNvPr id="15" name="Picture 14" descr="A close up of a sign&#10;&#10;Description automatically generated">
            <a:extLst>
              <a:ext uri="{FF2B5EF4-FFF2-40B4-BE49-F238E27FC236}">
                <a16:creationId xmlns:a16="http://schemas.microsoft.com/office/drawing/2014/main" id="{BFF3460D-5CD3-4806-96C6-158879FC96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0023" y="6245399"/>
            <a:ext cx="1602607" cy="516174"/>
          </a:xfrm>
          <a:prstGeom prst="rect">
            <a:avLst/>
          </a:prstGeom>
        </p:spPr>
      </p:pic>
      <p:sp>
        <p:nvSpPr>
          <p:cNvPr id="2" name="TextBox 1">
            <a:extLst>
              <a:ext uri="{FF2B5EF4-FFF2-40B4-BE49-F238E27FC236}">
                <a16:creationId xmlns:a16="http://schemas.microsoft.com/office/drawing/2014/main" id="{BA3B380E-C7BF-4798-81EC-E7A1FDAA3AEC}"/>
              </a:ext>
            </a:extLst>
          </p:cNvPr>
          <p:cNvSpPr txBox="1"/>
          <p:nvPr/>
        </p:nvSpPr>
        <p:spPr>
          <a:xfrm>
            <a:off x="-265208" y="6413873"/>
            <a:ext cx="4029075" cy="369332"/>
          </a:xfrm>
          <a:prstGeom prst="rect">
            <a:avLst/>
          </a:prstGeom>
          <a:noFill/>
        </p:spPr>
        <p:txBody>
          <a:bodyPr wrap="square" rtlCol="0">
            <a:spAutoFit/>
          </a:bodyPr>
          <a:lstStyle/>
          <a:p>
            <a:pPr algn="ctr"/>
            <a:r>
              <a:rPr lang="tr-TR" sz="900" dirty="0">
                <a:solidFill>
                  <a:srgbClr val="D93F33"/>
                </a:solidFill>
                <a:latin typeface="Arial Nova Light" panose="020B0304020202020204" pitchFamily="34" charset="0"/>
              </a:rPr>
              <a:t>Bu proje Avrupa Birliği ve Türkiye Cumhuriyeti </a:t>
            </a:r>
            <a:br>
              <a:rPr lang="x-none" sz="900" dirty="0">
                <a:solidFill>
                  <a:srgbClr val="D93F33"/>
                </a:solidFill>
                <a:latin typeface="Arial Nova Light" panose="020B0304020202020204" pitchFamily="34" charset="0"/>
              </a:rPr>
            </a:br>
            <a:r>
              <a:rPr lang="tr-TR" sz="900" dirty="0">
                <a:solidFill>
                  <a:srgbClr val="D93F33"/>
                </a:solidFill>
                <a:latin typeface="Arial Nova Light" panose="020B0304020202020204" pitchFamily="34" charset="0"/>
              </a:rPr>
              <a:t>tarafından finanse edilmektedir</a:t>
            </a:r>
          </a:p>
        </p:txBody>
      </p:sp>
      <p:sp>
        <p:nvSpPr>
          <p:cNvPr id="7" name="6 Metin kutusu"/>
          <p:cNvSpPr txBox="1"/>
          <p:nvPr/>
        </p:nvSpPr>
        <p:spPr>
          <a:xfrm>
            <a:off x="1060704" y="694944"/>
            <a:ext cx="8839200" cy="4062651"/>
          </a:xfrm>
          <a:prstGeom prst="rect">
            <a:avLst/>
          </a:prstGeom>
          <a:noFill/>
        </p:spPr>
        <p:txBody>
          <a:bodyPr wrap="square" rtlCol="0">
            <a:spAutoFit/>
          </a:bodyPr>
          <a:lstStyle/>
          <a:p>
            <a:pPr algn="ctr"/>
            <a:r>
              <a:rPr lang="en-US" sz="2400" b="1" dirty="0">
                <a:solidFill>
                  <a:srgbClr val="C00000"/>
                </a:solidFill>
              </a:rPr>
              <a:t>UNCTAD B2C E-TİCARET ENDEKSİ</a:t>
            </a:r>
          </a:p>
          <a:p>
            <a:pPr algn="ctr"/>
            <a:endParaRPr lang="en-US" sz="2400" b="1" dirty="0">
              <a:solidFill>
                <a:srgbClr val="C00000"/>
              </a:solidFill>
            </a:endParaRPr>
          </a:p>
          <a:p>
            <a:pPr marL="342900" indent="-342900">
              <a:buFont typeface="Arial" panose="020B0604020202020204" pitchFamily="34" charset="0"/>
              <a:buChar char="•"/>
            </a:pPr>
            <a:r>
              <a:rPr lang="en-US" sz="2400" dirty="0" err="1"/>
              <a:t>Ekonomilerin</a:t>
            </a:r>
            <a:r>
              <a:rPr lang="en-US" sz="2400" dirty="0"/>
              <a:t> </a:t>
            </a:r>
            <a:r>
              <a:rPr lang="en-US" sz="2400" dirty="0" err="1"/>
              <a:t>çevrimiçi</a:t>
            </a:r>
            <a:r>
              <a:rPr lang="en-US" sz="2400" dirty="0"/>
              <a:t> </a:t>
            </a:r>
            <a:r>
              <a:rPr lang="en-US" sz="2400" dirty="0" err="1"/>
              <a:t>alışverişe</a:t>
            </a:r>
            <a:r>
              <a:rPr lang="en-US" sz="2400" dirty="0"/>
              <a:t> ne </a:t>
            </a:r>
            <a:r>
              <a:rPr lang="en-US" sz="2400" dirty="0" err="1"/>
              <a:t>kadar</a:t>
            </a:r>
            <a:r>
              <a:rPr lang="en-US" sz="2400" dirty="0"/>
              <a:t> </a:t>
            </a:r>
            <a:r>
              <a:rPr lang="en-US" sz="2400" dirty="0" err="1"/>
              <a:t>hazır</a:t>
            </a:r>
            <a:r>
              <a:rPr lang="en-US" sz="2400" dirty="0"/>
              <a:t> </a:t>
            </a:r>
            <a:r>
              <a:rPr lang="en-US" sz="2400" dirty="0" err="1"/>
              <a:t>olduğunu</a:t>
            </a:r>
            <a:r>
              <a:rPr lang="en-US" sz="2400" dirty="0"/>
              <a:t> </a:t>
            </a:r>
            <a:r>
              <a:rPr lang="en-US" sz="2400" dirty="0" err="1"/>
              <a:t>ölçer</a:t>
            </a:r>
            <a:r>
              <a:rPr lang="en-US" sz="2400" dirty="0"/>
              <a:t>.</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err="1"/>
              <a:t>Dört</a:t>
            </a:r>
            <a:r>
              <a:rPr lang="en-US" sz="2400" dirty="0"/>
              <a:t> </a:t>
            </a:r>
            <a:r>
              <a:rPr lang="en-US" sz="2400" dirty="0" err="1"/>
              <a:t>gösterge</a:t>
            </a:r>
            <a:r>
              <a:rPr lang="en-US" sz="2400" dirty="0"/>
              <a:t> </a:t>
            </a:r>
            <a:r>
              <a:rPr lang="en-US" sz="2400" dirty="0" err="1"/>
              <a:t>kullanılır</a:t>
            </a:r>
            <a:r>
              <a:rPr lang="en-US" sz="2400" dirty="0"/>
              <a:t>:</a:t>
            </a:r>
          </a:p>
          <a:p>
            <a:pPr marL="342900" indent="-342900">
              <a:buFont typeface="Arial" panose="020B0604020202020204" pitchFamily="34" charset="0"/>
              <a:buChar char="•"/>
            </a:pPr>
            <a:endParaRPr lang="en-US" sz="2400" dirty="0"/>
          </a:p>
          <a:p>
            <a:pPr marL="800100" lvl="1" indent="-342900">
              <a:buFont typeface="Arial" panose="020B0604020202020204" pitchFamily="34" charset="0"/>
              <a:buChar char="•"/>
            </a:pPr>
            <a:r>
              <a:rPr lang="en-US" sz="2400" dirty="0"/>
              <a:t>Internet </a:t>
            </a:r>
            <a:r>
              <a:rPr lang="en-US" sz="2400" dirty="0" err="1"/>
              <a:t>kullanan</a:t>
            </a:r>
            <a:r>
              <a:rPr lang="en-US" sz="2400" dirty="0"/>
              <a:t> </a:t>
            </a:r>
            <a:r>
              <a:rPr lang="en-US" sz="2400" dirty="0" err="1"/>
              <a:t>bireylerin</a:t>
            </a:r>
            <a:r>
              <a:rPr lang="en-US" sz="2400" dirty="0"/>
              <a:t> </a:t>
            </a:r>
            <a:r>
              <a:rPr lang="en-US" sz="2400" dirty="0" err="1"/>
              <a:t>oranı</a:t>
            </a:r>
            <a:endParaRPr lang="en-US" sz="2400" dirty="0"/>
          </a:p>
          <a:p>
            <a:pPr marL="800100" lvl="1" indent="-342900">
              <a:buFont typeface="Arial" panose="020B0604020202020204" pitchFamily="34" charset="0"/>
              <a:buChar char="•"/>
            </a:pPr>
            <a:r>
              <a:rPr lang="en-US" sz="2400" dirty="0" err="1"/>
              <a:t>Milyon</a:t>
            </a:r>
            <a:r>
              <a:rPr lang="en-US" sz="2400" dirty="0"/>
              <a:t> </a:t>
            </a:r>
            <a:r>
              <a:rPr lang="en-US" sz="2400" dirty="0" err="1"/>
              <a:t>kişi</a:t>
            </a:r>
            <a:r>
              <a:rPr lang="en-US" sz="2400" dirty="0"/>
              <a:t> </a:t>
            </a:r>
            <a:r>
              <a:rPr lang="en-US" sz="2400" dirty="0" err="1"/>
              <a:t>başına</a:t>
            </a:r>
            <a:r>
              <a:rPr lang="en-US" sz="2400" dirty="0"/>
              <a:t> </a:t>
            </a:r>
            <a:r>
              <a:rPr lang="en-US" sz="2400" dirty="0" err="1"/>
              <a:t>güvenli</a:t>
            </a:r>
            <a:r>
              <a:rPr lang="en-US" sz="2400" dirty="0"/>
              <a:t> internet </a:t>
            </a:r>
            <a:r>
              <a:rPr lang="en-US" sz="2400" dirty="0" err="1"/>
              <a:t>verici</a:t>
            </a:r>
            <a:r>
              <a:rPr lang="en-US" sz="2400" dirty="0"/>
              <a:t> –server </a:t>
            </a:r>
            <a:r>
              <a:rPr lang="en-US" sz="2400" dirty="0" err="1"/>
              <a:t>sayısı</a:t>
            </a:r>
            <a:endParaRPr lang="en-US" sz="2400" dirty="0"/>
          </a:p>
          <a:p>
            <a:pPr marL="800100" lvl="1" indent="-342900">
              <a:buFont typeface="Arial" panose="020B0604020202020204" pitchFamily="34" charset="0"/>
              <a:buChar char="•"/>
            </a:pPr>
            <a:r>
              <a:rPr lang="en-US" sz="2400" dirty="0"/>
              <a:t>Banka </a:t>
            </a:r>
            <a:r>
              <a:rPr lang="en-US" sz="2400" dirty="0" err="1"/>
              <a:t>veya</a:t>
            </a:r>
            <a:r>
              <a:rPr lang="en-US" sz="2400" dirty="0"/>
              <a:t> </a:t>
            </a:r>
            <a:r>
              <a:rPr lang="en-US" sz="2400" dirty="0" err="1"/>
              <a:t>mobil</a:t>
            </a:r>
            <a:r>
              <a:rPr lang="en-US" sz="2400" dirty="0"/>
              <a:t> para </a:t>
            </a:r>
            <a:r>
              <a:rPr lang="en-US" sz="2400" dirty="0" err="1"/>
              <a:t>hesabı</a:t>
            </a:r>
            <a:r>
              <a:rPr lang="en-US" sz="2400" dirty="0"/>
              <a:t> </a:t>
            </a:r>
            <a:r>
              <a:rPr lang="en-US" sz="2400" dirty="0" err="1"/>
              <a:t>olan</a:t>
            </a:r>
            <a:r>
              <a:rPr lang="en-US" sz="2400" dirty="0"/>
              <a:t> </a:t>
            </a:r>
            <a:r>
              <a:rPr lang="en-US" sz="2400" dirty="0" err="1"/>
              <a:t>yetişkinlerin</a:t>
            </a:r>
            <a:r>
              <a:rPr lang="en-US" sz="2400" dirty="0"/>
              <a:t> </a:t>
            </a:r>
            <a:r>
              <a:rPr lang="en-US" sz="2400" dirty="0" err="1"/>
              <a:t>oranı</a:t>
            </a:r>
            <a:endParaRPr lang="en-US" sz="2400" dirty="0"/>
          </a:p>
          <a:p>
            <a:pPr marL="800100" lvl="1" indent="-342900">
              <a:buFont typeface="Arial" panose="020B0604020202020204" pitchFamily="34" charset="0"/>
              <a:buChar char="•"/>
            </a:pPr>
            <a:r>
              <a:rPr lang="en-US" sz="2400" dirty="0" err="1"/>
              <a:t>UPU’nun</a:t>
            </a:r>
            <a:r>
              <a:rPr lang="en-US" sz="2400" dirty="0"/>
              <a:t> Posta </a:t>
            </a:r>
            <a:r>
              <a:rPr lang="en-US" sz="2400" dirty="0" err="1"/>
              <a:t>Güven</a:t>
            </a:r>
            <a:r>
              <a:rPr lang="en-US" sz="2400" dirty="0"/>
              <a:t> </a:t>
            </a:r>
            <a:r>
              <a:rPr lang="en-US" sz="2400" dirty="0" err="1"/>
              <a:t>endeksi</a:t>
            </a:r>
            <a:endParaRPr lang="en-US" sz="2400" dirty="0"/>
          </a:p>
          <a:p>
            <a:endParaRPr lang="en-US" dirty="0"/>
          </a:p>
        </p:txBody>
      </p:sp>
    </p:spTree>
    <p:extLst>
      <p:ext uri="{BB962C8B-B14F-4D97-AF65-F5344CB8AC3E}">
        <p14:creationId xmlns:p14="http://schemas.microsoft.com/office/powerpoint/2010/main" val="18040719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F51EBEB-39E8-49C4-832F-059B56A7F78C}"/>
              </a:ext>
            </a:extLst>
          </p:cNvPr>
          <p:cNvSpPr>
            <a:spLocks noGrp="1"/>
          </p:cNvSpPr>
          <p:nvPr>
            <p:ph idx="1"/>
          </p:nvPr>
        </p:nvSpPr>
        <p:spPr>
          <a:xfrm>
            <a:off x="6090574" y="1338628"/>
            <a:ext cx="4977578" cy="3639289"/>
          </a:xfrm>
        </p:spPr>
        <p:txBody>
          <a:bodyPr anchor="ctr">
            <a:normAutofit/>
          </a:bodyPr>
          <a:lstStyle/>
          <a:p>
            <a:pPr marL="0" indent="0">
              <a:buNone/>
            </a:pPr>
            <a:endParaRPr lang="x-none" sz="3600" dirty="0">
              <a:solidFill>
                <a:schemeClr val="accent1">
                  <a:lumMod val="75000"/>
                </a:schemeClr>
              </a:solidFill>
              <a:latin typeface="Arial Nova" panose="020B0504020202020204" pitchFamily="34" charset="0"/>
              <a:ea typeface="+mj-ea"/>
              <a:cs typeface="+mj-cs"/>
            </a:endParaRPr>
          </a:p>
          <a:p>
            <a:pPr marL="0" indent="0">
              <a:buNone/>
            </a:pPr>
            <a:endParaRPr lang="x-none" sz="2000" dirty="0">
              <a:solidFill>
                <a:srgbClr val="000000"/>
              </a:solidFill>
              <a:latin typeface="Arial Nova" panose="020B0504020202020204" pitchFamily="34" charset="0"/>
            </a:endParaRPr>
          </a:p>
        </p:txBody>
      </p:sp>
      <p:sp>
        <p:nvSpPr>
          <p:cNvPr id="4" name="Rectangle 3">
            <a:extLst>
              <a:ext uri="{FF2B5EF4-FFF2-40B4-BE49-F238E27FC236}">
                <a16:creationId xmlns:a16="http://schemas.microsoft.com/office/drawing/2014/main" id="{F901648B-F7DD-419E-9A04-A783BE016CA7}"/>
              </a:ext>
            </a:extLst>
          </p:cNvPr>
          <p:cNvSpPr/>
          <p:nvPr/>
        </p:nvSpPr>
        <p:spPr>
          <a:xfrm>
            <a:off x="0" y="6127931"/>
            <a:ext cx="12192000" cy="730069"/>
          </a:xfrm>
          <a:prstGeom prst="rect">
            <a:avLst/>
          </a:prstGeom>
          <a:gradFill flip="none" rotWithShape="1">
            <a:gsLst>
              <a:gs pos="0">
                <a:schemeClr val="accent1">
                  <a:lumMod val="5000"/>
                  <a:lumOff val="95000"/>
                </a:schemeClr>
              </a:gs>
              <a:gs pos="58000">
                <a:schemeClr val="accent1">
                  <a:lumMod val="45000"/>
                  <a:lumOff val="55000"/>
                </a:schemeClr>
              </a:gs>
              <a:gs pos="71000">
                <a:schemeClr val="accent1">
                  <a:lumMod val="54000"/>
                  <a:lumOff val="46000"/>
                </a:schemeClr>
              </a:gs>
              <a:gs pos="100000">
                <a:schemeClr val="accent1">
                  <a:lumMod val="30000"/>
                  <a:lumOff val="70000"/>
                </a:schemeClr>
              </a:gs>
            </a:gsLst>
            <a:lin ang="9000000" scaled="0"/>
            <a:tileRect/>
          </a:gradFill>
          <a:ln>
            <a:noFill/>
          </a:ln>
          <a:effectLst>
            <a:glow>
              <a:schemeClr val="accent1">
                <a:alpha val="4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 name="Picture 12" descr="A close up of a sign&#10;&#10;Description automatically generated">
            <a:extLst>
              <a:ext uri="{FF2B5EF4-FFF2-40B4-BE49-F238E27FC236}">
                <a16:creationId xmlns:a16="http://schemas.microsoft.com/office/drawing/2014/main" id="{AD2D2CE1-D21D-4185-B168-FF7312B27080}"/>
              </a:ext>
            </a:extLst>
          </p:cNvPr>
          <p:cNvPicPr>
            <a:picLocks noChangeAspect="1"/>
          </p:cNvPicPr>
          <p:nvPr/>
        </p:nvPicPr>
        <p:blipFill>
          <a:blip r:embed="rId3" cstate="print"/>
          <a:stretch>
            <a:fillRect/>
          </a:stretch>
        </p:blipFill>
        <p:spPr>
          <a:xfrm>
            <a:off x="755458" y="5631297"/>
            <a:ext cx="1987742" cy="838808"/>
          </a:xfrm>
          <a:prstGeom prst="rect">
            <a:avLst/>
          </a:prstGeom>
        </p:spPr>
      </p:pic>
      <p:pic>
        <p:nvPicPr>
          <p:cNvPr id="15" name="Picture 14" descr="A close up of a sign&#10;&#10;Description automatically generated">
            <a:extLst>
              <a:ext uri="{FF2B5EF4-FFF2-40B4-BE49-F238E27FC236}">
                <a16:creationId xmlns:a16="http://schemas.microsoft.com/office/drawing/2014/main" id="{BFF3460D-5CD3-4806-96C6-158879FC96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0023" y="6245399"/>
            <a:ext cx="1602607" cy="516174"/>
          </a:xfrm>
          <a:prstGeom prst="rect">
            <a:avLst/>
          </a:prstGeom>
        </p:spPr>
      </p:pic>
      <p:sp>
        <p:nvSpPr>
          <p:cNvPr id="2" name="TextBox 1">
            <a:extLst>
              <a:ext uri="{FF2B5EF4-FFF2-40B4-BE49-F238E27FC236}">
                <a16:creationId xmlns:a16="http://schemas.microsoft.com/office/drawing/2014/main" id="{BA3B380E-C7BF-4798-81EC-E7A1FDAA3AEC}"/>
              </a:ext>
            </a:extLst>
          </p:cNvPr>
          <p:cNvSpPr txBox="1"/>
          <p:nvPr/>
        </p:nvSpPr>
        <p:spPr>
          <a:xfrm>
            <a:off x="-265208" y="6413873"/>
            <a:ext cx="4029075" cy="369332"/>
          </a:xfrm>
          <a:prstGeom prst="rect">
            <a:avLst/>
          </a:prstGeom>
          <a:noFill/>
        </p:spPr>
        <p:txBody>
          <a:bodyPr wrap="square" rtlCol="0">
            <a:spAutoFit/>
          </a:bodyPr>
          <a:lstStyle/>
          <a:p>
            <a:pPr algn="ctr"/>
            <a:r>
              <a:rPr lang="tr-TR" sz="900" dirty="0">
                <a:solidFill>
                  <a:srgbClr val="D93F33"/>
                </a:solidFill>
                <a:latin typeface="Arial Nova Light" panose="020B0304020202020204" pitchFamily="34" charset="0"/>
              </a:rPr>
              <a:t>Bu proje Avrupa Birliği ve Türkiye Cumhuriyeti </a:t>
            </a:r>
            <a:br>
              <a:rPr lang="x-none" sz="900" dirty="0">
                <a:solidFill>
                  <a:srgbClr val="D93F33"/>
                </a:solidFill>
                <a:latin typeface="Arial Nova Light" panose="020B0304020202020204" pitchFamily="34" charset="0"/>
              </a:rPr>
            </a:br>
            <a:r>
              <a:rPr lang="tr-TR" sz="900" dirty="0">
                <a:solidFill>
                  <a:srgbClr val="D93F33"/>
                </a:solidFill>
                <a:latin typeface="Arial Nova Light" panose="020B0304020202020204" pitchFamily="34" charset="0"/>
              </a:rPr>
              <a:t>tarafından finanse edilmektedir</a:t>
            </a:r>
          </a:p>
        </p:txBody>
      </p:sp>
      <p:sp>
        <p:nvSpPr>
          <p:cNvPr id="6" name="Rectangle 5">
            <a:extLst>
              <a:ext uri="{FF2B5EF4-FFF2-40B4-BE49-F238E27FC236}">
                <a16:creationId xmlns:a16="http://schemas.microsoft.com/office/drawing/2014/main" id="{9F3BDF69-0AB0-6D4F-BF27-7239181D4160}"/>
              </a:ext>
            </a:extLst>
          </p:cNvPr>
          <p:cNvSpPr/>
          <p:nvPr/>
        </p:nvSpPr>
        <p:spPr>
          <a:xfrm>
            <a:off x="604157" y="600413"/>
            <a:ext cx="4490357" cy="4893647"/>
          </a:xfrm>
          <a:prstGeom prst="rect">
            <a:avLst/>
          </a:prstGeom>
        </p:spPr>
        <p:txBody>
          <a:bodyPr wrap="square">
            <a:spAutoFit/>
          </a:bodyPr>
          <a:lstStyle/>
          <a:p>
            <a:pPr algn="ctr"/>
            <a:r>
              <a:rPr lang="en-US" sz="2600" b="1" dirty="0">
                <a:solidFill>
                  <a:srgbClr val="C00000"/>
                </a:solidFill>
              </a:rPr>
              <a:t>2019 B2C E-TİCARET ENDEKSİ </a:t>
            </a:r>
          </a:p>
          <a:p>
            <a:endParaRPr lang="en-US" sz="2400" dirty="0"/>
          </a:p>
          <a:p>
            <a:pPr marL="457200" indent="-457200">
              <a:buFont typeface="+mj-lt"/>
              <a:buAutoNum type="arabicPeriod"/>
            </a:pPr>
            <a:r>
              <a:rPr lang="en-US" sz="2400" dirty="0"/>
              <a:t>HOLLANDA</a:t>
            </a:r>
          </a:p>
          <a:p>
            <a:pPr marL="457200" indent="-457200">
              <a:buFont typeface="+mj-lt"/>
              <a:buAutoNum type="arabicPeriod"/>
            </a:pPr>
            <a:r>
              <a:rPr lang="en-US" sz="2400" dirty="0"/>
              <a:t>İSVİÇRE </a:t>
            </a:r>
          </a:p>
          <a:p>
            <a:pPr marL="457200" indent="-457200">
              <a:buFont typeface="+mj-lt"/>
              <a:buAutoNum type="arabicPeriod"/>
            </a:pPr>
            <a:r>
              <a:rPr lang="en-US" sz="2400" dirty="0"/>
              <a:t>SİNGAPUR</a:t>
            </a:r>
          </a:p>
          <a:p>
            <a:pPr marL="457200" indent="-457200">
              <a:buFont typeface="+mj-lt"/>
              <a:buAutoNum type="arabicPeriod"/>
            </a:pPr>
            <a:r>
              <a:rPr lang="en-US" sz="2400" dirty="0"/>
              <a:t>FİNLANDİYA </a:t>
            </a:r>
          </a:p>
          <a:p>
            <a:pPr marL="457200" indent="-457200">
              <a:buFont typeface="+mj-lt"/>
              <a:buAutoNum type="arabicPeriod"/>
            </a:pPr>
            <a:r>
              <a:rPr lang="en-US" sz="2400" dirty="0"/>
              <a:t>BİRLEŞİK KRALLIK</a:t>
            </a:r>
          </a:p>
          <a:p>
            <a:pPr marL="457200" indent="-457200">
              <a:buFont typeface="+mj-lt"/>
              <a:buAutoNum type="arabicPeriod"/>
            </a:pPr>
            <a:r>
              <a:rPr lang="en-US" sz="2400" dirty="0"/>
              <a:t>DANİMARKA</a:t>
            </a:r>
          </a:p>
          <a:p>
            <a:pPr marL="457200" indent="-457200">
              <a:buFont typeface="+mj-lt"/>
              <a:buAutoNum type="arabicPeriod"/>
            </a:pPr>
            <a:r>
              <a:rPr lang="en-US" sz="2400" dirty="0"/>
              <a:t>NORVEÇ</a:t>
            </a:r>
          </a:p>
          <a:p>
            <a:pPr marL="457200" indent="-457200">
              <a:buFont typeface="+mj-lt"/>
              <a:buAutoNum type="arabicPeriod"/>
            </a:pPr>
            <a:r>
              <a:rPr lang="en-US" sz="2400" dirty="0"/>
              <a:t>İRLANDA</a:t>
            </a:r>
          </a:p>
          <a:p>
            <a:pPr marL="457200" indent="-457200">
              <a:buFont typeface="+mj-lt"/>
              <a:buAutoNum type="arabicPeriod"/>
            </a:pPr>
            <a:r>
              <a:rPr lang="en-US" sz="2400" dirty="0"/>
              <a:t>ALMANYA</a:t>
            </a:r>
          </a:p>
          <a:p>
            <a:pPr marL="457200" indent="-457200">
              <a:buFont typeface="+mj-lt"/>
              <a:buAutoNum type="arabicPeriod"/>
            </a:pPr>
            <a:r>
              <a:rPr lang="en-US" sz="2400" dirty="0"/>
              <a:t>AVUSTRALYA</a:t>
            </a:r>
          </a:p>
          <a:p>
            <a:r>
              <a:rPr lang="en-US" sz="2400" dirty="0"/>
              <a:t>54 TÜRKİYE</a:t>
            </a:r>
            <a:endParaRPr lang="en-TR" sz="2400" dirty="0"/>
          </a:p>
        </p:txBody>
      </p:sp>
      <p:sp>
        <p:nvSpPr>
          <p:cNvPr id="3" name="TextBox 2">
            <a:extLst>
              <a:ext uri="{FF2B5EF4-FFF2-40B4-BE49-F238E27FC236}">
                <a16:creationId xmlns:a16="http://schemas.microsoft.com/office/drawing/2014/main" id="{1FA725ED-7901-484C-AB82-54577D373283}"/>
              </a:ext>
            </a:extLst>
          </p:cNvPr>
          <p:cNvSpPr txBox="1"/>
          <p:nvPr/>
        </p:nvSpPr>
        <p:spPr>
          <a:xfrm>
            <a:off x="6088149" y="600413"/>
            <a:ext cx="4977578" cy="5386090"/>
          </a:xfrm>
          <a:prstGeom prst="rect">
            <a:avLst/>
          </a:prstGeom>
          <a:noFill/>
        </p:spPr>
        <p:txBody>
          <a:bodyPr wrap="square" rtlCol="0">
            <a:spAutoFit/>
          </a:bodyPr>
          <a:lstStyle/>
          <a:p>
            <a:r>
              <a:rPr lang="en-TR" sz="2600" b="1" dirty="0">
                <a:solidFill>
                  <a:srgbClr val="C00000"/>
                </a:solidFill>
              </a:rPr>
              <a:t>2020 B2C E-TİCARET ENDEKSİ</a:t>
            </a:r>
          </a:p>
          <a:p>
            <a:pPr marL="342900" indent="-342900">
              <a:buFont typeface="+mj-lt"/>
              <a:buAutoNum type="arabicPeriod"/>
            </a:pPr>
            <a:endParaRPr lang="en-TR" dirty="0"/>
          </a:p>
          <a:p>
            <a:pPr marL="342900" indent="-342900">
              <a:buFont typeface="+mj-lt"/>
              <a:buAutoNum type="arabicPeriod"/>
            </a:pPr>
            <a:endParaRPr lang="en-TR" dirty="0"/>
          </a:p>
          <a:p>
            <a:pPr marL="342900" indent="-342900">
              <a:buFont typeface="+mj-lt"/>
              <a:buAutoNum type="arabicPeriod"/>
            </a:pPr>
            <a:r>
              <a:rPr lang="en-TR" sz="2400" dirty="0"/>
              <a:t>İSVİÇRE</a:t>
            </a:r>
          </a:p>
          <a:p>
            <a:pPr marL="342900" indent="-342900">
              <a:buFont typeface="+mj-lt"/>
              <a:buAutoNum type="arabicPeriod"/>
            </a:pPr>
            <a:r>
              <a:rPr lang="en-TR" sz="2400" dirty="0"/>
              <a:t>HOLLANDA</a:t>
            </a:r>
          </a:p>
          <a:p>
            <a:pPr marL="342900" indent="-342900">
              <a:buFont typeface="+mj-lt"/>
              <a:buAutoNum type="arabicPeriod"/>
            </a:pPr>
            <a:r>
              <a:rPr lang="en-TR" sz="2400" dirty="0"/>
              <a:t>DANİMARKA</a:t>
            </a:r>
          </a:p>
          <a:p>
            <a:pPr marL="342900" indent="-342900">
              <a:buFont typeface="+mj-lt"/>
              <a:buAutoNum type="arabicPeriod"/>
            </a:pPr>
            <a:r>
              <a:rPr lang="en-TR" sz="2400" dirty="0"/>
              <a:t>SİNGAPUR</a:t>
            </a:r>
          </a:p>
          <a:p>
            <a:pPr marL="342900" indent="-342900">
              <a:buFont typeface="+mj-lt"/>
              <a:buAutoNum type="arabicPeriod"/>
            </a:pPr>
            <a:r>
              <a:rPr lang="en-TR" sz="2400" dirty="0"/>
              <a:t>BİRLEŞİK KRALLIK</a:t>
            </a:r>
          </a:p>
          <a:p>
            <a:pPr marL="342900" indent="-342900">
              <a:buFont typeface="+mj-lt"/>
              <a:buAutoNum type="arabicPeriod"/>
            </a:pPr>
            <a:r>
              <a:rPr lang="en-TR" sz="2400" dirty="0"/>
              <a:t>ALMANYA</a:t>
            </a:r>
          </a:p>
          <a:p>
            <a:pPr marL="342900" indent="-342900">
              <a:buFont typeface="+mj-lt"/>
              <a:buAutoNum type="arabicPeriod"/>
            </a:pPr>
            <a:r>
              <a:rPr lang="en-TR" sz="2400" dirty="0"/>
              <a:t>FİNLANDİYA</a:t>
            </a:r>
          </a:p>
          <a:p>
            <a:pPr marL="342900" indent="-342900">
              <a:buFont typeface="+mj-lt"/>
              <a:buAutoNum type="arabicPeriod"/>
            </a:pPr>
            <a:r>
              <a:rPr lang="en-TR" sz="2400" dirty="0"/>
              <a:t>İRLANDA</a:t>
            </a:r>
          </a:p>
          <a:p>
            <a:pPr marL="342900" indent="-342900">
              <a:buFont typeface="+mj-lt"/>
              <a:buAutoNum type="arabicPeriod"/>
            </a:pPr>
            <a:r>
              <a:rPr lang="en-TR" sz="2400" dirty="0"/>
              <a:t>NORVEÇ</a:t>
            </a:r>
          </a:p>
          <a:p>
            <a:pPr marL="342900" indent="-342900">
              <a:buFont typeface="+mj-lt"/>
              <a:buAutoNum type="arabicPeriod"/>
            </a:pPr>
            <a:r>
              <a:rPr lang="en-TR" sz="2400" dirty="0"/>
              <a:t>ÇİN HONG KONG</a:t>
            </a:r>
          </a:p>
          <a:p>
            <a:r>
              <a:rPr lang="en-TR" sz="2400" dirty="0"/>
              <a:t>57 TÜRKİYE</a:t>
            </a:r>
          </a:p>
          <a:p>
            <a:endParaRPr lang="en-TR" dirty="0"/>
          </a:p>
        </p:txBody>
      </p:sp>
    </p:spTree>
    <p:extLst>
      <p:ext uri="{BB962C8B-B14F-4D97-AF65-F5344CB8AC3E}">
        <p14:creationId xmlns:p14="http://schemas.microsoft.com/office/powerpoint/2010/main" val="41480151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F51EBEB-39E8-49C4-832F-059B56A7F78C}"/>
              </a:ext>
            </a:extLst>
          </p:cNvPr>
          <p:cNvSpPr>
            <a:spLocks noGrp="1"/>
          </p:cNvSpPr>
          <p:nvPr>
            <p:ph idx="1"/>
          </p:nvPr>
        </p:nvSpPr>
        <p:spPr>
          <a:xfrm>
            <a:off x="6090574" y="1338628"/>
            <a:ext cx="4977578" cy="3639289"/>
          </a:xfrm>
        </p:spPr>
        <p:txBody>
          <a:bodyPr anchor="ctr">
            <a:normAutofit/>
          </a:bodyPr>
          <a:lstStyle/>
          <a:p>
            <a:pPr marL="0" indent="0">
              <a:buNone/>
            </a:pPr>
            <a:endParaRPr lang="x-none" sz="3600" dirty="0">
              <a:solidFill>
                <a:schemeClr val="accent1">
                  <a:lumMod val="75000"/>
                </a:schemeClr>
              </a:solidFill>
              <a:latin typeface="Arial Nova" panose="020B0504020202020204" pitchFamily="34" charset="0"/>
              <a:ea typeface="+mj-ea"/>
              <a:cs typeface="+mj-cs"/>
            </a:endParaRPr>
          </a:p>
          <a:p>
            <a:pPr marL="0" indent="0">
              <a:buNone/>
            </a:pPr>
            <a:endParaRPr lang="x-none" sz="2000" dirty="0">
              <a:solidFill>
                <a:srgbClr val="000000"/>
              </a:solidFill>
              <a:latin typeface="Arial Nova" panose="020B0504020202020204" pitchFamily="34" charset="0"/>
            </a:endParaRPr>
          </a:p>
        </p:txBody>
      </p:sp>
      <p:sp>
        <p:nvSpPr>
          <p:cNvPr id="4" name="Rectangle 3">
            <a:extLst>
              <a:ext uri="{FF2B5EF4-FFF2-40B4-BE49-F238E27FC236}">
                <a16:creationId xmlns:a16="http://schemas.microsoft.com/office/drawing/2014/main" id="{F901648B-F7DD-419E-9A04-A783BE016CA7}"/>
              </a:ext>
            </a:extLst>
          </p:cNvPr>
          <p:cNvSpPr/>
          <p:nvPr/>
        </p:nvSpPr>
        <p:spPr>
          <a:xfrm>
            <a:off x="0" y="6127931"/>
            <a:ext cx="12192000" cy="730069"/>
          </a:xfrm>
          <a:prstGeom prst="rect">
            <a:avLst/>
          </a:prstGeom>
          <a:gradFill flip="none" rotWithShape="1">
            <a:gsLst>
              <a:gs pos="0">
                <a:schemeClr val="accent1">
                  <a:lumMod val="5000"/>
                  <a:lumOff val="95000"/>
                </a:schemeClr>
              </a:gs>
              <a:gs pos="58000">
                <a:schemeClr val="accent1">
                  <a:lumMod val="45000"/>
                  <a:lumOff val="55000"/>
                </a:schemeClr>
              </a:gs>
              <a:gs pos="71000">
                <a:schemeClr val="accent1">
                  <a:lumMod val="54000"/>
                  <a:lumOff val="46000"/>
                </a:schemeClr>
              </a:gs>
              <a:gs pos="100000">
                <a:schemeClr val="accent1">
                  <a:lumMod val="30000"/>
                  <a:lumOff val="70000"/>
                </a:schemeClr>
              </a:gs>
            </a:gsLst>
            <a:lin ang="9000000" scaled="0"/>
            <a:tileRect/>
          </a:gradFill>
          <a:ln>
            <a:noFill/>
          </a:ln>
          <a:effectLst>
            <a:glow>
              <a:schemeClr val="accent1">
                <a:alpha val="4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 name="Picture 12" descr="A close up of a sign&#10;&#10;Description automatically generated">
            <a:extLst>
              <a:ext uri="{FF2B5EF4-FFF2-40B4-BE49-F238E27FC236}">
                <a16:creationId xmlns:a16="http://schemas.microsoft.com/office/drawing/2014/main" id="{AD2D2CE1-D21D-4185-B168-FF7312B27080}"/>
              </a:ext>
            </a:extLst>
          </p:cNvPr>
          <p:cNvPicPr>
            <a:picLocks noChangeAspect="1"/>
          </p:cNvPicPr>
          <p:nvPr/>
        </p:nvPicPr>
        <p:blipFill>
          <a:blip r:embed="rId3" cstate="print"/>
          <a:stretch>
            <a:fillRect/>
          </a:stretch>
        </p:blipFill>
        <p:spPr>
          <a:xfrm>
            <a:off x="755458" y="5631297"/>
            <a:ext cx="1987742" cy="838808"/>
          </a:xfrm>
          <a:prstGeom prst="rect">
            <a:avLst/>
          </a:prstGeom>
        </p:spPr>
      </p:pic>
      <p:pic>
        <p:nvPicPr>
          <p:cNvPr id="15" name="Picture 14" descr="A close up of a sign&#10;&#10;Description automatically generated">
            <a:extLst>
              <a:ext uri="{FF2B5EF4-FFF2-40B4-BE49-F238E27FC236}">
                <a16:creationId xmlns:a16="http://schemas.microsoft.com/office/drawing/2014/main" id="{BFF3460D-5CD3-4806-96C6-158879FC96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0023" y="6245399"/>
            <a:ext cx="1602607" cy="516174"/>
          </a:xfrm>
          <a:prstGeom prst="rect">
            <a:avLst/>
          </a:prstGeom>
        </p:spPr>
      </p:pic>
      <p:sp>
        <p:nvSpPr>
          <p:cNvPr id="2" name="TextBox 1">
            <a:extLst>
              <a:ext uri="{FF2B5EF4-FFF2-40B4-BE49-F238E27FC236}">
                <a16:creationId xmlns:a16="http://schemas.microsoft.com/office/drawing/2014/main" id="{BA3B380E-C7BF-4798-81EC-E7A1FDAA3AEC}"/>
              </a:ext>
            </a:extLst>
          </p:cNvPr>
          <p:cNvSpPr txBox="1"/>
          <p:nvPr/>
        </p:nvSpPr>
        <p:spPr>
          <a:xfrm>
            <a:off x="-265208" y="6413873"/>
            <a:ext cx="4029075" cy="369332"/>
          </a:xfrm>
          <a:prstGeom prst="rect">
            <a:avLst/>
          </a:prstGeom>
          <a:noFill/>
        </p:spPr>
        <p:txBody>
          <a:bodyPr wrap="square" rtlCol="0">
            <a:spAutoFit/>
          </a:bodyPr>
          <a:lstStyle/>
          <a:p>
            <a:pPr algn="ctr"/>
            <a:r>
              <a:rPr lang="tr-TR" sz="900" dirty="0">
                <a:solidFill>
                  <a:srgbClr val="D93F33"/>
                </a:solidFill>
                <a:latin typeface="Arial Nova Light" panose="020B0304020202020204" pitchFamily="34" charset="0"/>
              </a:rPr>
              <a:t>Bu proje Avrupa Birliği ve Türkiye Cumhuriyeti </a:t>
            </a:r>
            <a:br>
              <a:rPr lang="x-none" sz="900" dirty="0">
                <a:solidFill>
                  <a:srgbClr val="D93F33"/>
                </a:solidFill>
                <a:latin typeface="Arial Nova Light" panose="020B0304020202020204" pitchFamily="34" charset="0"/>
              </a:rPr>
            </a:br>
            <a:r>
              <a:rPr lang="tr-TR" sz="900" dirty="0">
                <a:solidFill>
                  <a:srgbClr val="D93F33"/>
                </a:solidFill>
                <a:latin typeface="Arial Nova Light" panose="020B0304020202020204" pitchFamily="34" charset="0"/>
              </a:rPr>
              <a:t>tarafından finanse edilmektedir</a:t>
            </a:r>
          </a:p>
        </p:txBody>
      </p:sp>
      <p:graphicFrame>
        <p:nvGraphicFramePr>
          <p:cNvPr id="7" name="6 Tablo"/>
          <p:cNvGraphicFramePr>
            <a:graphicFrameLocks noGrp="1"/>
          </p:cNvGraphicFramePr>
          <p:nvPr/>
        </p:nvGraphicFramePr>
        <p:xfrm>
          <a:off x="1487423" y="243837"/>
          <a:ext cx="9351263" cy="5352290"/>
        </p:xfrm>
        <a:graphic>
          <a:graphicData uri="http://schemas.openxmlformats.org/drawingml/2006/table">
            <a:tbl>
              <a:tblPr/>
              <a:tblGrid>
                <a:gridCol w="1831691">
                  <a:extLst>
                    <a:ext uri="{9D8B030D-6E8A-4147-A177-3AD203B41FA5}">
                      <a16:colId xmlns:a16="http://schemas.microsoft.com/office/drawing/2014/main" val="20000"/>
                    </a:ext>
                  </a:extLst>
                </a:gridCol>
                <a:gridCol w="867643">
                  <a:extLst>
                    <a:ext uri="{9D8B030D-6E8A-4147-A177-3AD203B41FA5}">
                      <a16:colId xmlns:a16="http://schemas.microsoft.com/office/drawing/2014/main" val="20001"/>
                    </a:ext>
                  </a:extLst>
                </a:gridCol>
                <a:gridCol w="867643">
                  <a:extLst>
                    <a:ext uri="{9D8B030D-6E8A-4147-A177-3AD203B41FA5}">
                      <a16:colId xmlns:a16="http://schemas.microsoft.com/office/drawing/2014/main" val="20002"/>
                    </a:ext>
                  </a:extLst>
                </a:gridCol>
                <a:gridCol w="867643">
                  <a:extLst>
                    <a:ext uri="{9D8B030D-6E8A-4147-A177-3AD203B41FA5}">
                      <a16:colId xmlns:a16="http://schemas.microsoft.com/office/drawing/2014/main" val="20003"/>
                    </a:ext>
                  </a:extLst>
                </a:gridCol>
                <a:gridCol w="867643">
                  <a:extLst>
                    <a:ext uri="{9D8B030D-6E8A-4147-A177-3AD203B41FA5}">
                      <a16:colId xmlns:a16="http://schemas.microsoft.com/office/drawing/2014/main" val="20004"/>
                    </a:ext>
                  </a:extLst>
                </a:gridCol>
                <a:gridCol w="867643">
                  <a:extLst>
                    <a:ext uri="{9D8B030D-6E8A-4147-A177-3AD203B41FA5}">
                      <a16:colId xmlns:a16="http://schemas.microsoft.com/office/drawing/2014/main" val="20005"/>
                    </a:ext>
                  </a:extLst>
                </a:gridCol>
                <a:gridCol w="867643">
                  <a:extLst>
                    <a:ext uri="{9D8B030D-6E8A-4147-A177-3AD203B41FA5}">
                      <a16:colId xmlns:a16="http://schemas.microsoft.com/office/drawing/2014/main" val="20006"/>
                    </a:ext>
                  </a:extLst>
                </a:gridCol>
                <a:gridCol w="578428">
                  <a:extLst>
                    <a:ext uri="{9D8B030D-6E8A-4147-A177-3AD203B41FA5}">
                      <a16:colId xmlns:a16="http://schemas.microsoft.com/office/drawing/2014/main" val="20007"/>
                    </a:ext>
                  </a:extLst>
                </a:gridCol>
                <a:gridCol w="867643">
                  <a:extLst>
                    <a:ext uri="{9D8B030D-6E8A-4147-A177-3AD203B41FA5}">
                      <a16:colId xmlns:a16="http://schemas.microsoft.com/office/drawing/2014/main" val="20008"/>
                    </a:ext>
                  </a:extLst>
                </a:gridCol>
                <a:gridCol w="867643">
                  <a:extLst>
                    <a:ext uri="{9D8B030D-6E8A-4147-A177-3AD203B41FA5}">
                      <a16:colId xmlns:a16="http://schemas.microsoft.com/office/drawing/2014/main" val="20009"/>
                    </a:ext>
                  </a:extLst>
                </a:gridCol>
              </a:tblGrid>
              <a:tr h="876167">
                <a:tc>
                  <a:txBody>
                    <a:bodyPr/>
                    <a:lstStyle/>
                    <a:p>
                      <a:pPr>
                        <a:lnSpc>
                          <a:spcPct val="115000"/>
                        </a:lnSpc>
                        <a:spcAft>
                          <a:spcPts val="0"/>
                        </a:spcAft>
                      </a:pPr>
                      <a:r>
                        <a:rPr lang="tr-TR" sz="1400" b="1" spc="-20" dirty="0">
                          <a:solidFill>
                            <a:srgbClr val="454545"/>
                          </a:solidFill>
                          <a:latin typeface="Helvetica"/>
                          <a:ea typeface="Times New Roman"/>
                          <a:cs typeface="Times New Roman"/>
                        </a:rPr>
                        <a:t>Ekonomi</a:t>
                      </a:r>
                      <a:endParaRPr lang="tr-TR" sz="1400" dirty="0">
                        <a:latin typeface="Calibri"/>
                        <a:ea typeface="Calibri"/>
                        <a:cs typeface="Times New Roman"/>
                      </a:endParaRPr>
                    </a:p>
                  </a:txBody>
                  <a:tcPr marL="54610" marR="54610" marT="54610" marB="54610">
                    <a:lnL>
                      <a:noFill/>
                    </a:lnL>
                    <a:lnR>
                      <a:noFill/>
                    </a:lnR>
                    <a:lnT>
                      <a:noFill/>
                    </a:lnT>
                    <a:lnB w="12700" cap="flat" cmpd="sng" algn="ctr">
                      <a:solidFill>
                        <a:srgbClr val="DDDDDD"/>
                      </a:solidFill>
                      <a:prstDash val="solid"/>
                      <a:round/>
                      <a:headEnd type="none" w="med" len="med"/>
                      <a:tailEnd type="none" w="med" len="med"/>
                    </a:lnB>
                  </a:tcPr>
                </a:tc>
                <a:tc gridSpan="3">
                  <a:txBody>
                    <a:bodyPr/>
                    <a:lstStyle/>
                    <a:p>
                      <a:pPr>
                        <a:lnSpc>
                          <a:spcPct val="115000"/>
                        </a:lnSpc>
                        <a:spcAft>
                          <a:spcPts val="485"/>
                        </a:spcAft>
                      </a:pPr>
                      <a:r>
                        <a:rPr lang="tr-TR" sz="1400" b="1" spc="-20" dirty="0">
                          <a:solidFill>
                            <a:srgbClr val="454545"/>
                          </a:solidFill>
                          <a:latin typeface="Helvetica"/>
                          <a:ea typeface="Calibri"/>
                          <a:cs typeface="Times New Roman"/>
                        </a:rPr>
                        <a:t>Çevrimiçi</a:t>
                      </a:r>
                      <a:r>
                        <a:rPr lang="tr-TR" sz="1400" b="1" spc="-20" baseline="0" dirty="0">
                          <a:solidFill>
                            <a:srgbClr val="454545"/>
                          </a:solidFill>
                          <a:latin typeface="Helvetica"/>
                          <a:ea typeface="Calibri"/>
                          <a:cs typeface="Times New Roman"/>
                        </a:rPr>
                        <a:t> perakende satışlar (milyar dolar)</a:t>
                      </a:r>
                      <a:endParaRPr lang="tr-TR" sz="1400" dirty="0">
                        <a:latin typeface="Calibri"/>
                        <a:ea typeface="Calibri"/>
                        <a:cs typeface="Times New Roman"/>
                      </a:endParaRPr>
                    </a:p>
                  </a:txBody>
                  <a:tcPr marL="54610" marR="54610" marT="54610" marB="54610">
                    <a:lnL>
                      <a:noFill/>
                    </a:lnL>
                    <a:lnR>
                      <a:noFill/>
                    </a:lnR>
                    <a:lnT>
                      <a:noFill/>
                    </a:lnT>
                    <a:lnB w="12700" cap="flat" cmpd="sng" algn="ctr">
                      <a:solidFill>
                        <a:srgbClr val="DDDDDD"/>
                      </a:solidFill>
                      <a:prstDash val="solid"/>
                      <a:round/>
                      <a:headEnd type="none" w="med" len="med"/>
                      <a:tailEnd type="none" w="med" len="med"/>
                    </a:lnB>
                  </a:tcPr>
                </a:tc>
                <a:tc hMerge="1">
                  <a:txBody>
                    <a:bodyPr/>
                    <a:lstStyle/>
                    <a:p>
                      <a:endParaRPr lang="tr-TR"/>
                    </a:p>
                  </a:txBody>
                  <a:tcPr/>
                </a:tc>
                <a:tc hMerge="1">
                  <a:txBody>
                    <a:bodyPr/>
                    <a:lstStyle/>
                    <a:p>
                      <a:endParaRPr lang="tr-TR"/>
                    </a:p>
                  </a:txBody>
                  <a:tcPr/>
                </a:tc>
                <a:tc gridSpan="3">
                  <a:txBody>
                    <a:bodyPr/>
                    <a:lstStyle/>
                    <a:p>
                      <a:pPr>
                        <a:lnSpc>
                          <a:spcPct val="115000"/>
                        </a:lnSpc>
                        <a:spcAft>
                          <a:spcPts val="485"/>
                        </a:spcAft>
                      </a:pPr>
                      <a:r>
                        <a:rPr lang="tr-TR" sz="1400" b="1" spc="-20" dirty="0">
                          <a:solidFill>
                            <a:srgbClr val="454545"/>
                          </a:solidFill>
                          <a:latin typeface="Helvetica"/>
                          <a:ea typeface="Calibri"/>
                          <a:cs typeface="Times New Roman"/>
                        </a:rPr>
                        <a:t>Perakende</a:t>
                      </a:r>
                      <a:r>
                        <a:rPr lang="tr-TR" sz="1400" b="1" spc="-20" baseline="0" dirty="0">
                          <a:solidFill>
                            <a:srgbClr val="454545"/>
                          </a:solidFill>
                          <a:latin typeface="Helvetica"/>
                          <a:ea typeface="Calibri"/>
                          <a:cs typeface="Times New Roman"/>
                        </a:rPr>
                        <a:t> satışlar (milyar dolar)</a:t>
                      </a:r>
                      <a:endParaRPr lang="tr-TR" sz="1400" dirty="0">
                        <a:latin typeface="Calibri"/>
                        <a:ea typeface="Calibri"/>
                        <a:cs typeface="Times New Roman"/>
                      </a:endParaRPr>
                    </a:p>
                  </a:txBody>
                  <a:tcPr marL="54610" marR="54610" marT="54610" marB="54610">
                    <a:lnL>
                      <a:noFill/>
                    </a:lnL>
                    <a:lnR>
                      <a:noFill/>
                    </a:lnR>
                    <a:lnT>
                      <a:noFill/>
                    </a:lnT>
                    <a:lnB w="12700" cap="flat" cmpd="sng" algn="ctr">
                      <a:solidFill>
                        <a:srgbClr val="DDDDDD"/>
                      </a:solidFill>
                      <a:prstDash val="solid"/>
                      <a:round/>
                      <a:headEnd type="none" w="med" len="med"/>
                      <a:tailEnd type="none" w="med" len="med"/>
                    </a:lnB>
                  </a:tcPr>
                </a:tc>
                <a:tc hMerge="1">
                  <a:txBody>
                    <a:bodyPr/>
                    <a:lstStyle/>
                    <a:p>
                      <a:endParaRPr lang="tr-TR"/>
                    </a:p>
                  </a:txBody>
                  <a:tcPr/>
                </a:tc>
                <a:tc hMerge="1">
                  <a:txBody>
                    <a:bodyPr/>
                    <a:lstStyle/>
                    <a:p>
                      <a:endParaRPr lang="tr-TR"/>
                    </a:p>
                  </a:txBody>
                  <a:tcPr/>
                </a:tc>
                <a:tc gridSpan="3">
                  <a:txBody>
                    <a:bodyPr/>
                    <a:lstStyle/>
                    <a:p>
                      <a:pPr>
                        <a:lnSpc>
                          <a:spcPct val="115000"/>
                        </a:lnSpc>
                        <a:spcAft>
                          <a:spcPts val="485"/>
                        </a:spcAft>
                      </a:pPr>
                      <a:r>
                        <a:rPr lang="tr-TR" sz="1400" b="1" spc="-20" dirty="0">
                          <a:solidFill>
                            <a:srgbClr val="454545"/>
                          </a:solidFill>
                          <a:latin typeface="Helvetica"/>
                          <a:ea typeface="Calibri"/>
                          <a:cs typeface="Times New Roman"/>
                        </a:rPr>
                        <a:t>Toplam</a:t>
                      </a:r>
                      <a:r>
                        <a:rPr lang="tr-TR" sz="1400" b="1" spc="-20" baseline="0" dirty="0">
                          <a:solidFill>
                            <a:srgbClr val="454545"/>
                          </a:solidFill>
                          <a:latin typeface="Helvetica"/>
                          <a:ea typeface="Calibri"/>
                          <a:cs typeface="Times New Roman"/>
                        </a:rPr>
                        <a:t> satışlar içinde çevrim içi satışların payı (%)</a:t>
                      </a:r>
                      <a:endParaRPr lang="tr-TR" sz="1400" dirty="0">
                        <a:latin typeface="Calibri"/>
                        <a:ea typeface="Calibri"/>
                        <a:cs typeface="Times New Roman"/>
                      </a:endParaRPr>
                    </a:p>
                  </a:txBody>
                  <a:tcPr marL="54610" marR="54610" marT="54610" marB="54610">
                    <a:lnL>
                      <a:noFill/>
                    </a:lnL>
                    <a:lnR>
                      <a:noFill/>
                    </a:lnR>
                    <a:lnT>
                      <a:noFill/>
                    </a:lnT>
                    <a:lnB w="12700" cap="flat" cmpd="sng" algn="ctr">
                      <a:solidFill>
                        <a:srgbClr val="DDDDDD"/>
                      </a:solidFill>
                      <a:prstDash val="solid"/>
                      <a:round/>
                      <a:headEnd type="none" w="med" len="med"/>
                      <a:tailEnd type="none" w="med" len="med"/>
                    </a:lnB>
                  </a:tcPr>
                </a:tc>
                <a:tc hMerge="1">
                  <a:txBody>
                    <a:bodyPr/>
                    <a:lstStyle/>
                    <a:p>
                      <a:endParaRPr lang="tr-TR"/>
                    </a:p>
                  </a:txBody>
                  <a:tcPr/>
                </a:tc>
                <a:tc hMerge="1">
                  <a:txBody>
                    <a:bodyPr/>
                    <a:lstStyle/>
                    <a:p>
                      <a:endParaRPr lang="tr-TR"/>
                    </a:p>
                  </a:txBody>
                  <a:tcPr/>
                </a:tc>
                <a:extLst>
                  <a:ext uri="{0D108BD9-81ED-4DB2-BD59-A6C34878D82A}">
                    <a16:rowId xmlns:a16="http://schemas.microsoft.com/office/drawing/2014/main" val="10000"/>
                  </a:ext>
                </a:extLst>
              </a:tr>
              <a:tr h="617835">
                <a:tc>
                  <a:txBody>
                    <a:bodyPr/>
                    <a:lstStyle/>
                    <a:p>
                      <a:pPr>
                        <a:lnSpc>
                          <a:spcPct val="115000"/>
                        </a:lnSpc>
                        <a:spcAft>
                          <a:spcPts val="0"/>
                        </a:spcAft>
                      </a:pPr>
                      <a:r>
                        <a:rPr lang="tr-TR" sz="1400" dirty="0">
                          <a:latin typeface="Times New Roman"/>
                          <a:ea typeface="Times New Roman"/>
                          <a:cs typeface="Times New Roman"/>
                        </a:rPr>
                        <a:t> </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b="1" spc="-20" dirty="0">
                          <a:solidFill>
                            <a:srgbClr val="454545"/>
                          </a:solidFill>
                          <a:latin typeface="Helvetica"/>
                          <a:ea typeface="Times New Roman"/>
                          <a:cs typeface="Times New Roman"/>
                        </a:rPr>
                        <a:t>2018</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b="1" spc="-20">
                          <a:solidFill>
                            <a:srgbClr val="454545"/>
                          </a:solidFill>
                          <a:latin typeface="Helvetica"/>
                          <a:ea typeface="Times New Roman"/>
                          <a:cs typeface="Times New Roman"/>
                        </a:rPr>
                        <a:t>2019</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b="1" spc="-20">
                          <a:solidFill>
                            <a:srgbClr val="454545"/>
                          </a:solidFill>
                          <a:latin typeface="Helvetica"/>
                          <a:ea typeface="Times New Roman"/>
                          <a:cs typeface="Times New Roman"/>
                        </a:rPr>
                        <a:t>2020</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b="1" spc="-20">
                          <a:solidFill>
                            <a:srgbClr val="454545"/>
                          </a:solidFill>
                          <a:latin typeface="Helvetica"/>
                          <a:ea typeface="Times New Roman"/>
                          <a:cs typeface="Times New Roman"/>
                        </a:rPr>
                        <a:t>2018</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b="1" spc="-20">
                          <a:solidFill>
                            <a:srgbClr val="454545"/>
                          </a:solidFill>
                          <a:latin typeface="Helvetica"/>
                          <a:ea typeface="Times New Roman"/>
                          <a:cs typeface="Times New Roman"/>
                        </a:rPr>
                        <a:t>2019</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b="1" spc="-20">
                          <a:solidFill>
                            <a:srgbClr val="454545"/>
                          </a:solidFill>
                          <a:latin typeface="Helvetica"/>
                          <a:ea typeface="Times New Roman"/>
                          <a:cs typeface="Times New Roman"/>
                        </a:rPr>
                        <a:t>2020</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b="1" spc="-20">
                          <a:solidFill>
                            <a:srgbClr val="454545"/>
                          </a:solidFill>
                          <a:latin typeface="Helvetica"/>
                          <a:ea typeface="Times New Roman"/>
                          <a:cs typeface="Times New Roman"/>
                        </a:rPr>
                        <a:t>2018</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b="1" spc="-20">
                          <a:solidFill>
                            <a:srgbClr val="454545"/>
                          </a:solidFill>
                          <a:latin typeface="Helvetica"/>
                          <a:ea typeface="Times New Roman"/>
                          <a:cs typeface="Times New Roman"/>
                        </a:rPr>
                        <a:t>2019</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b="1" spc="-20">
                          <a:solidFill>
                            <a:srgbClr val="454545"/>
                          </a:solidFill>
                          <a:latin typeface="Helvetica"/>
                          <a:ea typeface="Times New Roman"/>
                          <a:cs typeface="Times New Roman"/>
                        </a:rPr>
                        <a:t>2020</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extLst>
                  <a:ext uri="{0D108BD9-81ED-4DB2-BD59-A6C34878D82A}">
                    <a16:rowId xmlns:a16="http://schemas.microsoft.com/office/drawing/2014/main" val="10001"/>
                  </a:ext>
                </a:extLst>
              </a:tr>
              <a:tr h="482286">
                <a:tc>
                  <a:txBody>
                    <a:bodyPr/>
                    <a:lstStyle/>
                    <a:p>
                      <a:pPr>
                        <a:lnSpc>
                          <a:spcPct val="115000"/>
                        </a:lnSpc>
                        <a:spcAft>
                          <a:spcPts val="0"/>
                        </a:spcAft>
                      </a:pPr>
                      <a:r>
                        <a:rPr lang="tr-TR" sz="1400" spc="-20" dirty="0">
                          <a:solidFill>
                            <a:srgbClr val="454545"/>
                          </a:solidFill>
                          <a:latin typeface="Helvetica"/>
                          <a:ea typeface="Times New Roman"/>
                          <a:cs typeface="Times New Roman"/>
                        </a:rPr>
                        <a:t>Avustralya</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dirty="0">
                          <a:solidFill>
                            <a:srgbClr val="454545"/>
                          </a:solidFill>
                          <a:latin typeface="Helvetica"/>
                          <a:ea typeface="Times New Roman"/>
                          <a:cs typeface="Times New Roman"/>
                        </a:rPr>
                        <a:t>13.5</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dirty="0">
                          <a:solidFill>
                            <a:srgbClr val="454545"/>
                          </a:solidFill>
                          <a:latin typeface="Helvetica"/>
                          <a:ea typeface="Times New Roman"/>
                          <a:cs typeface="Times New Roman"/>
                        </a:rPr>
                        <a:t>14.4</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22.9</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239</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229</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242</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5.6</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6.3</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9.4</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extLst>
                  <a:ext uri="{0D108BD9-81ED-4DB2-BD59-A6C34878D82A}">
                    <a16:rowId xmlns:a16="http://schemas.microsoft.com/office/drawing/2014/main" val="10002"/>
                  </a:ext>
                </a:extLst>
              </a:tr>
              <a:tr h="482286">
                <a:tc>
                  <a:txBody>
                    <a:bodyPr/>
                    <a:lstStyle/>
                    <a:p>
                      <a:pPr>
                        <a:lnSpc>
                          <a:spcPct val="115000"/>
                        </a:lnSpc>
                        <a:spcAft>
                          <a:spcPts val="0"/>
                        </a:spcAft>
                      </a:pPr>
                      <a:r>
                        <a:rPr lang="tr-TR" sz="1400" spc="-20" dirty="0">
                          <a:solidFill>
                            <a:srgbClr val="454545"/>
                          </a:solidFill>
                          <a:latin typeface="Helvetica"/>
                          <a:ea typeface="Calibri"/>
                          <a:cs typeface="Times New Roman"/>
                        </a:rPr>
                        <a:t>Kanada</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13.9</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dirty="0">
                          <a:solidFill>
                            <a:srgbClr val="454545"/>
                          </a:solidFill>
                          <a:latin typeface="Helvetica"/>
                          <a:ea typeface="Times New Roman"/>
                          <a:cs typeface="Times New Roman"/>
                        </a:rPr>
                        <a:t>16.5</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28.1</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467</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462</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452</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3.0</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3.6</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6.2</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extLst>
                  <a:ext uri="{0D108BD9-81ED-4DB2-BD59-A6C34878D82A}">
                    <a16:rowId xmlns:a16="http://schemas.microsoft.com/office/drawing/2014/main" val="10003"/>
                  </a:ext>
                </a:extLst>
              </a:tr>
              <a:tr h="482286">
                <a:tc>
                  <a:txBody>
                    <a:bodyPr/>
                    <a:lstStyle/>
                    <a:p>
                      <a:pPr>
                        <a:lnSpc>
                          <a:spcPct val="115000"/>
                        </a:lnSpc>
                        <a:spcAft>
                          <a:spcPts val="0"/>
                        </a:spcAft>
                      </a:pPr>
                      <a:r>
                        <a:rPr lang="tr-TR" sz="1400" spc="-20" dirty="0">
                          <a:solidFill>
                            <a:srgbClr val="454545"/>
                          </a:solidFill>
                          <a:latin typeface="Helvetica"/>
                          <a:ea typeface="Calibri"/>
                          <a:cs typeface="Times New Roman"/>
                        </a:rPr>
                        <a:t>Çin</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1,060.4</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1,233.6</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dirty="0">
                          <a:solidFill>
                            <a:srgbClr val="454545"/>
                          </a:solidFill>
                          <a:latin typeface="Helvetica"/>
                          <a:ea typeface="Times New Roman"/>
                          <a:cs typeface="Times New Roman"/>
                        </a:rPr>
                        <a:t>1,414.3</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5,755</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5,957</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5,681</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18.4</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20.7</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24.9</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extLst>
                  <a:ext uri="{0D108BD9-81ED-4DB2-BD59-A6C34878D82A}">
                    <a16:rowId xmlns:a16="http://schemas.microsoft.com/office/drawing/2014/main" val="10004"/>
                  </a:ext>
                </a:extLst>
              </a:tr>
              <a:tr h="482286">
                <a:tc>
                  <a:txBody>
                    <a:bodyPr/>
                    <a:lstStyle/>
                    <a:p>
                      <a:pPr>
                        <a:lnSpc>
                          <a:spcPct val="115000"/>
                        </a:lnSpc>
                        <a:spcAft>
                          <a:spcPts val="0"/>
                        </a:spcAft>
                      </a:pPr>
                      <a:r>
                        <a:rPr lang="tr-TR" sz="1400" spc="-20" dirty="0">
                          <a:solidFill>
                            <a:srgbClr val="454545"/>
                          </a:solidFill>
                          <a:latin typeface="Helvetica"/>
                          <a:ea typeface="Calibri"/>
                          <a:cs typeface="Times New Roman"/>
                        </a:rPr>
                        <a:t>G.</a:t>
                      </a:r>
                      <a:r>
                        <a:rPr lang="tr-TR" sz="1400" spc="-20" baseline="0" dirty="0">
                          <a:solidFill>
                            <a:srgbClr val="454545"/>
                          </a:solidFill>
                          <a:latin typeface="Helvetica"/>
                          <a:ea typeface="Calibri"/>
                          <a:cs typeface="Times New Roman"/>
                        </a:rPr>
                        <a:t> Kore</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dirty="0">
                          <a:solidFill>
                            <a:srgbClr val="454545"/>
                          </a:solidFill>
                          <a:latin typeface="Helvetica"/>
                          <a:ea typeface="Times New Roman"/>
                          <a:cs typeface="Times New Roman"/>
                        </a:rPr>
                        <a:t>76.8</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84.3</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dirty="0">
                          <a:solidFill>
                            <a:srgbClr val="454545"/>
                          </a:solidFill>
                          <a:latin typeface="Helvetica"/>
                          <a:ea typeface="Times New Roman"/>
                          <a:cs typeface="Times New Roman"/>
                        </a:rPr>
                        <a:t>104.4</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dirty="0">
                          <a:solidFill>
                            <a:srgbClr val="454545"/>
                          </a:solidFill>
                          <a:latin typeface="Helvetica"/>
                          <a:ea typeface="Times New Roman"/>
                          <a:cs typeface="Times New Roman"/>
                        </a:rPr>
                        <a:t>423</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406</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403</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18.2</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20.8</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25.9</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extLst>
                  <a:ext uri="{0D108BD9-81ED-4DB2-BD59-A6C34878D82A}">
                    <a16:rowId xmlns:a16="http://schemas.microsoft.com/office/drawing/2014/main" val="10005"/>
                  </a:ext>
                </a:extLst>
              </a:tr>
              <a:tr h="482286">
                <a:tc>
                  <a:txBody>
                    <a:bodyPr/>
                    <a:lstStyle/>
                    <a:p>
                      <a:pPr>
                        <a:lnSpc>
                          <a:spcPct val="115000"/>
                        </a:lnSpc>
                        <a:spcAft>
                          <a:spcPts val="0"/>
                        </a:spcAft>
                      </a:pPr>
                      <a:r>
                        <a:rPr lang="tr-TR" sz="1400" spc="-20" dirty="0">
                          <a:solidFill>
                            <a:srgbClr val="454545"/>
                          </a:solidFill>
                          <a:latin typeface="Helvetica"/>
                          <a:ea typeface="Times New Roman"/>
                          <a:cs typeface="Times New Roman"/>
                        </a:rPr>
                        <a:t>Singapur</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dirty="0">
                          <a:solidFill>
                            <a:srgbClr val="454545"/>
                          </a:solidFill>
                          <a:latin typeface="Helvetica"/>
                          <a:ea typeface="Times New Roman"/>
                          <a:cs typeface="Times New Roman"/>
                        </a:rPr>
                        <a:t>1.6</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1.9</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3.2</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dirty="0">
                          <a:solidFill>
                            <a:srgbClr val="454545"/>
                          </a:solidFill>
                          <a:latin typeface="Helvetica"/>
                          <a:ea typeface="Times New Roman"/>
                          <a:cs typeface="Times New Roman"/>
                        </a:rPr>
                        <a:t>34</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32</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27</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4.7</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5.9</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11.7</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extLst>
                  <a:ext uri="{0D108BD9-81ED-4DB2-BD59-A6C34878D82A}">
                    <a16:rowId xmlns:a16="http://schemas.microsoft.com/office/drawing/2014/main" val="10006"/>
                  </a:ext>
                </a:extLst>
              </a:tr>
              <a:tr h="482286">
                <a:tc>
                  <a:txBody>
                    <a:bodyPr/>
                    <a:lstStyle/>
                    <a:p>
                      <a:pPr>
                        <a:lnSpc>
                          <a:spcPct val="115000"/>
                        </a:lnSpc>
                        <a:spcAft>
                          <a:spcPts val="0"/>
                        </a:spcAft>
                      </a:pPr>
                      <a:r>
                        <a:rPr lang="tr-TR" sz="1400" spc="-20" dirty="0">
                          <a:solidFill>
                            <a:srgbClr val="454545"/>
                          </a:solidFill>
                          <a:latin typeface="Helvetica"/>
                          <a:ea typeface="Calibri"/>
                          <a:cs typeface="Times New Roman"/>
                        </a:rPr>
                        <a:t>Birleşik</a:t>
                      </a:r>
                      <a:r>
                        <a:rPr lang="tr-TR" sz="1400" spc="-20" baseline="0" dirty="0">
                          <a:solidFill>
                            <a:srgbClr val="454545"/>
                          </a:solidFill>
                          <a:latin typeface="Helvetica"/>
                          <a:ea typeface="Calibri"/>
                          <a:cs typeface="Times New Roman"/>
                        </a:rPr>
                        <a:t> Krallık</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84.0</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89.0</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130.6</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dirty="0">
                          <a:solidFill>
                            <a:srgbClr val="454545"/>
                          </a:solidFill>
                          <a:latin typeface="Helvetica"/>
                          <a:ea typeface="Times New Roman"/>
                          <a:cs typeface="Times New Roman"/>
                        </a:rPr>
                        <a:t>565</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dirty="0">
                          <a:solidFill>
                            <a:srgbClr val="454545"/>
                          </a:solidFill>
                          <a:latin typeface="Helvetica"/>
                          <a:ea typeface="Times New Roman"/>
                          <a:cs typeface="Times New Roman"/>
                        </a:rPr>
                        <a:t>564</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560</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14.9</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15.8</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23.3</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extLst>
                  <a:ext uri="{0D108BD9-81ED-4DB2-BD59-A6C34878D82A}">
                    <a16:rowId xmlns:a16="http://schemas.microsoft.com/office/drawing/2014/main" val="10007"/>
                  </a:ext>
                </a:extLst>
              </a:tr>
              <a:tr h="482286">
                <a:tc>
                  <a:txBody>
                    <a:bodyPr/>
                    <a:lstStyle/>
                    <a:p>
                      <a:pPr>
                        <a:lnSpc>
                          <a:spcPct val="115000"/>
                        </a:lnSpc>
                        <a:spcAft>
                          <a:spcPts val="0"/>
                        </a:spcAft>
                      </a:pPr>
                      <a:r>
                        <a:rPr lang="tr-TR" sz="1400" spc="-20" dirty="0">
                          <a:solidFill>
                            <a:srgbClr val="454545"/>
                          </a:solidFill>
                          <a:latin typeface="Helvetica"/>
                          <a:ea typeface="Calibri"/>
                          <a:cs typeface="Times New Roman"/>
                        </a:rPr>
                        <a:t>ABD</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519.6</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598.0</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791.7</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5,269</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dirty="0">
                          <a:solidFill>
                            <a:srgbClr val="454545"/>
                          </a:solidFill>
                          <a:latin typeface="Helvetica"/>
                          <a:ea typeface="Times New Roman"/>
                          <a:cs typeface="Times New Roman"/>
                        </a:rPr>
                        <a:t>5,452</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dirty="0">
                          <a:solidFill>
                            <a:srgbClr val="454545"/>
                          </a:solidFill>
                          <a:latin typeface="Helvetica"/>
                          <a:ea typeface="Times New Roman"/>
                          <a:cs typeface="Times New Roman"/>
                        </a:rPr>
                        <a:t>5,638</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9.9</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11.0</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14.0</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extLst>
                  <a:ext uri="{0D108BD9-81ED-4DB2-BD59-A6C34878D82A}">
                    <a16:rowId xmlns:a16="http://schemas.microsoft.com/office/drawing/2014/main" val="10008"/>
                  </a:ext>
                </a:extLst>
              </a:tr>
              <a:tr h="482286">
                <a:tc>
                  <a:txBody>
                    <a:bodyPr/>
                    <a:lstStyle/>
                    <a:p>
                      <a:pPr>
                        <a:lnSpc>
                          <a:spcPct val="115000"/>
                        </a:lnSpc>
                        <a:spcAft>
                          <a:spcPts val="0"/>
                        </a:spcAft>
                      </a:pPr>
                      <a:r>
                        <a:rPr lang="tr-TR" sz="1400" b="1" spc="-20" dirty="0">
                          <a:solidFill>
                            <a:srgbClr val="454545"/>
                          </a:solidFill>
                          <a:latin typeface="Helvetica"/>
                          <a:ea typeface="Calibri"/>
                          <a:cs typeface="Times New Roman"/>
                        </a:rPr>
                        <a:t>Diğer</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a:noFill/>
                    </a:lnB>
                  </a:tcPr>
                </a:tc>
                <a:tc>
                  <a:txBody>
                    <a:bodyPr/>
                    <a:lstStyle/>
                    <a:p>
                      <a:pPr>
                        <a:lnSpc>
                          <a:spcPct val="115000"/>
                        </a:lnSpc>
                        <a:spcAft>
                          <a:spcPts val="0"/>
                        </a:spcAft>
                      </a:pPr>
                      <a:r>
                        <a:rPr lang="tr-TR" sz="1400" b="1" spc="-20">
                          <a:solidFill>
                            <a:srgbClr val="454545"/>
                          </a:solidFill>
                          <a:latin typeface="Helvetica"/>
                          <a:ea typeface="Times New Roman"/>
                          <a:cs typeface="Times New Roman"/>
                        </a:rPr>
                        <a:t>1,770</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a:noFill/>
                    </a:lnB>
                  </a:tcPr>
                </a:tc>
                <a:tc>
                  <a:txBody>
                    <a:bodyPr/>
                    <a:lstStyle/>
                    <a:p>
                      <a:pPr>
                        <a:lnSpc>
                          <a:spcPct val="115000"/>
                        </a:lnSpc>
                        <a:spcAft>
                          <a:spcPts val="0"/>
                        </a:spcAft>
                      </a:pPr>
                      <a:r>
                        <a:rPr lang="tr-TR" sz="1400" b="1" spc="-20">
                          <a:solidFill>
                            <a:srgbClr val="454545"/>
                          </a:solidFill>
                          <a:latin typeface="Helvetica"/>
                          <a:ea typeface="Times New Roman"/>
                          <a:cs typeface="Times New Roman"/>
                        </a:rPr>
                        <a:t>2,038</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a:noFill/>
                    </a:lnB>
                  </a:tcPr>
                </a:tc>
                <a:tc>
                  <a:txBody>
                    <a:bodyPr/>
                    <a:lstStyle/>
                    <a:p>
                      <a:pPr>
                        <a:lnSpc>
                          <a:spcPct val="115000"/>
                        </a:lnSpc>
                        <a:spcAft>
                          <a:spcPts val="0"/>
                        </a:spcAft>
                      </a:pPr>
                      <a:r>
                        <a:rPr lang="tr-TR" sz="1400" b="1" spc="-20">
                          <a:solidFill>
                            <a:srgbClr val="454545"/>
                          </a:solidFill>
                          <a:latin typeface="Helvetica"/>
                          <a:ea typeface="Times New Roman"/>
                          <a:cs typeface="Times New Roman"/>
                        </a:rPr>
                        <a:t>2,495</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a:noFill/>
                    </a:lnB>
                  </a:tcPr>
                </a:tc>
                <a:tc>
                  <a:txBody>
                    <a:bodyPr/>
                    <a:lstStyle/>
                    <a:p>
                      <a:pPr>
                        <a:lnSpc>
                          <a:spcPct val="115000"/>
                        </a:lnSpc>
                        <a:spcAft>
                          <a:spcPts val="0"/>
                        </a:spcAft>
                      </a:pPr>
                      <a:r>
                        <a:rPr lang="tr-TR" sz="1400" b="1" spc="-20">
                          <a:solidFill>
                            <a:srgbClr val="454545"/>
                          </a:solidFill>
                          <a:latin typeface="Helvetica"/>
                          <a:ea typeface="Times New Roman"/>
                          <a:cs typeface="Times New Roman"/>
                        </a:rPr>
                        <a:t>12,752</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a:noFill/>
                    </a:lnB>
                  </a:tcPr>
                </a:tc>
                <a:tc>
                  <a:txBody>
                    <a:bodyPr/>
                    <a:lstStyle/>
                    <a:p>
                      <a:pPr>
                        <a:lnSpc>
                          <a:spcPct val="115000"/>
                        </a:lnSpc>
                        <a:spcAft>
                          <a:spcPts val="0"/>
                        </a:spcAft>
                      </a:pPr>
                      <a:r>
                        <a:rPr lang="tr-TR" sz="1400" b="1" spc="-20">
                          <a:solidFill>
                            <a:srgbClr val="454545"/>
                          </a:solidFill>
                          <a:latin typeface="Helvetica"/>
                          <a:ea typeface="Times New Roman"/>
                          <a:cs typeface="Times New Roman"/>
                        </a:rPr>
                        <a:t>13,102</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a:noFill/>
                    </a:lnB>
                  </a:tcPr>
                </a:tc>
                <a:tc>
                  <a:txBody>
                    <a:bodyPr/>
                    <a:lstStyle/>
                    <a:p>
                      <a:pPr>
                        <a:lnSpc>
                          <a:spcPct val="115000"/>
                        </a:lnSpc>
                        <a:spcAft>
                          <a:spcPts val="0"/>
                        </a:spcAft>
                      </a:pPr>
                      <a:r>
                        <a:rPr lang="tr-TR" sz="1400" b="1" spc="-20" dirty="0">
                          <a:solidFill>
                            <a:srgbClr val="454545"/>
                          </a:solidFill>
                          <a:latin typeface="Helvetica"/>
                          <a:ea typeface="Times New Roman"/>
                          <a:cs typeface="Times New Roman"/>
                        </a:rPr>
                        <a:t>13,003</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a:noFill/>
                    </a:lnB>
                  </a:tcPr>
                </a:tc>
                <a:tc>
                  <a:txBody>
                    <a:bodyPr/>
                    <a:lstStyle/>
                    <a:p>
                      <a:pPr>
                        <a:lnSpc>
                          <a:spcPct val="115000"/>
                        </a:lnSpc>
                        <a:spcAft>
                          <a:spcPts val="0"/>
                        </a:spcAft>
                      </a:pPr>
                      <a:r>
                        <a:rPr lang="tr-TR" sz="1400" b="1" spc="-20" dirty="0">
                          <a:solidFill>
                            <a:srgbClr val="454545"/>
                          </a:solidFill>
                          <a:latin typeface="Helvetica"/>
                          <a:ea typeface="Times New Roman"/>
                          <a:cs typeface="Times New Roman"/>
                        </a:rPr>
                        <a:t>14</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a:noFill/>
                    </a:lnB>
                  </a:tcPr>
                </a:tc>
                <a:tc>
                  <a:txBody>
                    <a:bodyPr/>
                    <a:lstStyle/>
                    <a:p>
                      <a:pPr>
                        <a:lnSpc>
                          <a:spcPct val="115000"/>
                        </a:lnSpc>
                        <a:spcAft>
                          <a:spcPts val="0"/>
                        </a:spcAft>
                      </a:pPr>
                      <a:r>
                        <a:rPr lang="tr-TR" sz="1400" b="1" spc="-20" dirty="0">
                          <a:solidFill>
                            <a:srgbClr val="454545"/>
                          </a:solidFill>
                          <a:latin typeface="Helvetica"/>
                          <a:ea typeface="Times New Roman"/>
                          <a:cs typeface="Times New Roman"/>
                        </a:rPr>
                        <a:t>16</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a:noFill/>
                    </a:lnB>
                  </a:tcPr>
                </a:tc>
                <a:tc>
                  <a:txBody>
                    <a:bodyPr/>
                    <a:lstStyle/>
                    <a:p>
                      <a:pPr>
                        <a:lnSpc>
                          <a:spcPct val="115000"/>
                        </a:lnSpc>
                        <a:spcAft>
                          <a:spcPts val="0"/>
                        </a:spcAft>
                      </a:pPr>
                      <a:r>
                        <a:rPr lang="tr-TR" sz="1400" b="1" spc="-20" dirty="0">
                          <a:solidFill>
                            <a:srgbClr val="454545"/>
                          </a:solidFill>
                          <a:latin typeface="Helvetica"/>
                          <a:ea typeface="Times New Roman"/>
                          <a:cs typeface="Times New Roman"/>
                        </a:rPr>
                        <a:t>19</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a:noFill/>
                    </a:lnB>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3888133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F51EBEB-39E8-49C4-832F-059B56A7F78C}"/>
              </a:ext>
            </a:extLst>
          </p:cNvPr>
          <p:cNvSpPr>
            <a:spLocks noGrp="1"/>
          </p:cNvSpPr>
          <p:nvPr>
            <p:ph idx="1"/>
          </p:nvPr>
        </p:nvSpPr>
        <p:spPr>
          <a:xfrm>
            <a:off x="6090574" y="1338628"/>
            <a:ext cx="4977578" cy="3639289"/>
          </a:xfrm>
        </p:spPr>
        <p:txBody>
          <a:bodyPr anchor="ctr">
            <a:normAutofit/>
          </a:bodyPr>
          <a:lstStyle/>
          <a:p>
            <a:pPr marL="0" indent="0">
              <a:buNone/>
            </a:pPr>
            <a:endParaRPr lang="x-none" sz="3600" dirty="0">
              <a:solidFill>
                <a:schemeClr val="accent1">
                  <a:lumMod val="75000"/>
                </a:schemeClr>
              </a:solidFill>
              <a:latin typeface="Arial Nova" panose="020B0504020202020204" pitchFamily="34" charset="0"/>
              <a:ea typeface="+mj-ea"/>
              <a:cs typeface="+mj-cs"/>
            </a:endParaRPr>
          </a:p>
          <a:p>
            <a:pPr marL="0" indent="0">
              <a:buNone/>
            </a:pPr>
            <a:endParaRPr lang="x-none" sz="2000" dirty="0">
              <a:solidFill>
                <a:srgbClr val="000000"/>
              </a:solidFill>
              <a:latin typeface="Arial Nova" panose="020B0504020202020204" pitchFamily="34" charset="0"/>
            </a:endParaRPr>
          </a:p>
        </p:txBody>
      </p:sp>
      <p:sp>
        <p:nvSpPr>
          <p:cNvPr id="4" name="Rectangle 3">
            <a:extLst>
              <a:ext uri="{FF2B5EF4-FFF2-40B4-BE49-F238E27FC236}">
                <a16:creationId xmlns:a16="http://schemas.microsoft.com/office/drawing/2014/main" id="{F901648B-F7DD-419E-9A04-A783BE016CA7}"/>
              </a:ext>
            </a:extLst>
          </p:cNvPr>
          <p:cNvSpPr/>
          <p:nvPr/>
        </p:nvSpPr>
        <p:spPr>
          <a:xfrm>
            <a:off x="0" y="6127931"/>
            <a:ext cx="12192000" cy="730069"/>
          </a:xfrm>
          <a:prstGeom prst="rect">
            <a:avLst/>
          </a:prstGeom>
          <a:gradFill flip="none" rotWithShape="1">
            <a:gsLst>
              <a:gs pos="0">
                <a:schemeClr val="accent1">
                  <a:lumMod val="5000"/>
                  <a:lumOff val="95000"/>
                </a:schemeClr>
              </a:gs>
              <a:gs pos="58000">
                <a:schemeClr val="accent1">
                  <a:lumMod val="45000"/>
                  <a:lumOff val="55000"/>
                </a:schemeClr>
              </a:gs>
              <a:gs pos="71000">
                <a:schemeClr val="accent1">
                  <a:lumMod val="54000"/>
                  <a:lumOff val="46000"/>
                </a:schemeClr>
              </a:gs>
              <a:gs pos="100000">
                <a:schemeClr val="accent1">
                  <a:lumMod val="30000"/>
                  <a:lumOff val="70000"/>
                </a:schemeClr>
              </a:gs>
            </a:gsLst>
            <a:lin ang="9000000" scaled="0"/>
            <a:tileRect/>
          </a:gradFill>
          <a:ln>
            <a:noFill/>
          </a:ln>
          <a:effectLst>
            <a:glow>
              <a:schemeClr val="accent1">
                <a:alpha val="4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 name="Picture 12" descr="A close up of a sign&#10;&#10;Description automatically generated">
            <a:extLst>
              <a:ext uri="{FF2B5EF4-FFF2-40B4-BE49-F238E27FC236}">
                <a16:creationId xmlns:a16="http://schemas.microsoft.com/office/drawing/2014/main" id="{AD2D2CE1-D21D-4185-B168-FF7312B27080}"/>
              </a:ext>
            </a:extLst>
          </p:cNvPr>
          <p:cNvPicPr>
            <a:picLocks noChangeAspect="1"/>
          </p:cNvPicPr>
          <p:nvPr/>
        </p:nvPicPr>
        <p:blipFill>
          <a:blip r:embed="rId3" cstate="print"/>
          <a:stretch>
            <a:fillRect/>
          </a:stretch>
        </p:blipFill>
        <p:spPr>
          <a:xfrm>
            <a:off x="755458" y="5631297"/>
            <a:ext cx="1987742" cy="838808"/>
          </a:xfrm>
          <a:prstGeom prst="rect">
            <a:avLst/>
          </a:prstGeom>
        </p:spPr>
      </p:pic>
      <p:pic>
        <p:nvPicPr>
          <p:cNvPr id="15" name="Picture 14" descr="A close up of a sign&#10;&#10;Description automatically generated">
            <a:extLst>
              <a:ext uri="{FF2B5EF4-FFF2-40B4-BE49-F238E27FC236}">
                <a16:creationId xmlns:a16="http://schemas.microsoft.com/office/drawing/2014/main" id="{BFF3460D-5CD3-4806-96C6-158879FC96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0023" y="6245399"/>
            <a:ext cx="1602607" cy="516174"/>
          </a:xfrm>
          <a:prstGeom prst="rect">
            <a:avLst/>
          </a:prstGeom>
        </p:spPr>
      </p:pic>
      <p:sp>
        <p:nvSpPr>
          <p:cNvPr id="2" name="TextBox 1">
            <a:extLst>
              <a:ext uri="{FF2B5EF4-FFF2-40B4-BE49-F238E27FC236}">
                <a16:creationId xmlns:a16="http://schemas.microsoft.com/office/drawing/2014/main" id="{BA3B380E-C7BF-4798-81EC-E7A1FDAA3AEC}"/>
              </a:ext>
            </a:extLst>
          </p:cNvPr>
          <p:cNvSpPr txBox="1"/>
          <p:nvPr/>
        </p:nvSpPr>
        <p:spPr>
          <a:xfrm>
            <a:off x="-265208" y="6413873"/>
            <a:ext cx="4029075" cy="369332"/>
          </a:xfrm>
          <a:prstGeom prst="rect">
            <a:avLst/>
          </a:prstGeom>
          <a:noFill/>
        </p:spPr>
        <p:txBody>
          <a:bodyPr wrap="square" rtlCol="0">
            <a:spAutoFit/>
          </a:bodyPr>
          <a:lstStyle/>
          <a:p>
            <a:pPr algn="ctr"/>
            <a:r>
              <a:rPr lang="tr-TR" sz="900" dirty="0">
                <a:solidFill>
                  <a:srgbClr val="D93F33"/>
                </a:solidFill>
                <a:latin typeface="Arial Nova Light" panose="020B0304020202020204" pitchFamily="34" charset="0"/>
              </a:rPr>
              <a:t>Bu proje Avrupa Birliği ve Türkiye Cumhuriyeti </a:t>
            </a:r>
            <a:br>
              <a:rPr lang="x-none" sz="900" dirty="0">
                <a:solidFill>
                  <a:srgbClr val="D93F33"/>
                </a:solidFill>
                <a:latin typeface="Arial Nova Light" panose="020B0304020202020204" pitchFamily="34" charset="0"/>
              </a:rPr>
            </a:br>
            <a:r>
              <a:rPr lang="tr-TR" sz="900" dirty="0">
                <a:solidFill>
                  <a:srgbClr val="D93F33"/>
                </a:solidFill>
                <a:latin typeface="Arial Nova Light" panose="020B0304020202020204" pitchFamily="34" charset="0"/>
              </a:rPr>
              <a:t>tarafından finanse edilmektedir</a:t>
            </a:r>
          </a:p>
        </p:txBody>
      </p:sp>
      <p:graphicFrame>
        <p:nvGraphicFramePr>
          <p:cNvPr id="7" name="6 Tablo"/>
          <p:cNvGraphicFramePr>
            <a:graphicFrameLocks noGrp="1"/>
          </p:cNvGraphicFramePr>
          <p:nvPr/>
        </p:nvGraphicFramePr>
        <p:xfrm>
          <a:off x="573025" y="158496"/>
          <a:ext cx="11143486" cy="5159164"/>
        </p:xfrm>
        <a:graphic>
          <a:graphicData uri="http://schemas.openxmlformats.org/drawingml/2006/table">
            <a:tbl>
              <a:tblPr/>
              <a:tblGrid>
                <a:gridCol w="731519">
                  <a:extLst>
                    <a:ext uri="{9D8B030D-6E8A-4147-A177-3AD203B41FA5}">
                      <a16:colId xmlns:a16="http://schemas.microsoft.com/office/drawing/2014/main" val="20000"/>
                    </a:ext>
                  </a:extLst>
                </a:gridCol>
                <a:gridCol w="1597152">
                  <a:extLst>
                    <a:ext uri="{9D8B030D-6E8A-4147-A177-3AD203B41FA5}">
                      <a16:colId xmlns:a16="http://schemas.microsoft.com/office/drawing/2014/main" val="20001"/>
                    </a:ext>
                  </a:extLst>
                </a:gridCol>
                <a:gridCol w="1889760">
                  <a:extLst>
                    <a:ext uri="{9D8B030D-6E8A-4147-A177-3AD203B41FA5}">
                      <a16:colId xmlns:a16="http://schemas.microsoft.com/office/drawing/2014/main" val="20002"/>
                    </a:ext>
                  </a:extLst>
                </a:gridCol>
                <a:gridCol w="1792224">
                  <a:extLst>
                    <a:ext uri="{9D8B030D-6E8A-4147-A177-3AD203B41FA5}">
                      <a16:colId xmlns:a16="http://schemas.microsoft.com/office/drawing/2014/main" val="20003"/>
                    </a:ext>
                  </a:extLst>
                </a:gridCol>
                <a:gridCol w="1731264">
                  <a:extLst>
                    <a:ext uri="{9D8B030D-6E8A-4147-A177-3AD203B41FA5}">
                      <a16:colId xmlns:a16="http://schemas.microsoft.com/office/drawing/2014/main" val="20004"/>
                    </a:ext>
                  </a:extLst>
                </a:gridCol>
                <a:gridCol w="1560576">
                  <a:extLst>
                    <a:ext uri="{9D8B030D-6E8A-4147-A177-3AD203B41FA5}">
                      <a16:colId xmlns:a16="http://schemas.microsoft.com/office/drawing/2014/main" val="20005"/>
                    </a:ext>
                  </a:extLst>
                </a:gridCol>
                <a:gridCol w="1840991">
                  <a:extLst>
                    <a:ext uri="{9D8B030D-6E8A-4147-A177-3AD203B41FA5}">
                      <a16:colId xmlns:a16="http://schemas.microsoft.com/office/drawing/2014/main" val="20006"/>
                    </a:ext>
                  </a:extLst>
                </a:gridCol>
              </a:tblGrid>
              <a:tr h="963168">
                <a:tc>
                  <a:txBody>
                    <a:bodyPr/>
                    <a:lstStyle/>
                    <a:p>
                      <a:pPr>
                        <a:lnSpc>
                          <a:spcPct val="115000"/>
                        </a:lnSpc>
                        <a:spcAft>
                          <a:spcPts val="0"/>
                        </a:spcAft>
                      </a:pPr>
                      <a:r>
                        <a:rPr lang="tr-TR" sz="1400" b="1" spc="-20" dirty="0">
                          <a:solidFill>
                            <a:srgbClr val="454545"/>
                          </a:solidFill>
                          <a:latin typeface="Helvetica"/>
                          <a:ea typeface="Calibri"/>
                          <a:cs typeface="Times New Roman"/>
                        </a:rPr>
                        <a:t>Derece</a:t>
                      </a:r>
                      <a:endParaRPr lang="tr-TR" sz="1400" dirty="0">
                        <a:latin typeface="Calibri"/>
                        <a:ea typeface="Calibri"/>
                        <a:cs typeface="Times New Roman"/>
                      </a:endParaRPr>
                    </a:p>
                  </a:txBody>
                  <a:tcPr marL="54610" marR="54610" marT="54610" marB="54610">
                    <a:lnL>
                      <a:noFill/>
                    </a:lnL>
                    <a:lnR>
                      <a:noFill/>
                    </a:lnR>
                    <a:lnT>
                      <a:noFill/>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b="1" spc="-20" dirty="0">
                          <a:solidFill>
                            <a:srgbClr val="454545"/>
                          </a:solidFill>
                          <a:latin typeface="Helvetica"/>
                          <a:ea typeface="Times New Roman"/>
                          <a:cs typeface="Times New Roman"/>
                        </a:rPr>
                        <a:t>Ekonomi</a:t>
                      </a:r>
                      <a:endParaRPr lang="tr-TR" sz="1400" dirty="0">
                        <a:latin typeface="Calibri"/>
                        <a:ea typeface="Calibri"/>
                        <a:cs typeface="Times New Roman"/>
                      </a:endParaRPr>
                    </a:p>
                  </a:txBody>
                  <a:tcPr marL="54610" marR="54610" marT="54610" marB="54610">
                    <a:lnL>
                      <a:noFill/>
                    </a:lnL>
                    <a:lnR>
                      <a:noFill/>
                    </a:lnR>
                    <a:lnT>
                      <a:noFill/>
                    </a:lnT>
                    <a:lnB w="12700" cap="flat" cmpd="sng" algn="ctr">
                      <a:solidFill>
                        <a:srgbClr val="DDDDDD"/>
                      </a:solidFill>
                      <a:prstDash val="solid"/>
                      <a:round/>
                      <a:headEnd type="none" w="med" len="med"/>
                      <a:tailEnd type="none" w="med" len="med"/>
                    </a:lnB>
                  </a:tcPr>
                </a:tc>
                <a:tc>
                  <a:txBody>
                    <a:bodyPr/>
                    <a:lstStyle/>
                    <a:p>
                      <a:pPr>
                        <a:lnSpc>
                          <a:spcPct val="115000"/>
                        </a:lnSpc>
                        <a:spcAft>
                          <a:spcPts val="485"/>
                        </a:spcAft>
                      </a:pPr>
                      <a:r>
                        <a:rPr lang="tr-TR" sz="1400" b="1" spc="-20" dirty="0">
                          <a:solidFill>
                            <a:srgbClr val="454545"/>
                          </a:solidFill>
                          <a:latin typeface="Helvetica"/>
                          <a:ea typeface="Times New Roman"/>
                          <a:cs typeface="Times New Roman"/>
                        </a:rPr>
                        <a:t>Toplam</a:t>
                      </a:r>
                      <a:r>
                        <a:rPr lang="tr-TR" sz="1400" b="1" spc="-20" baseline="0" dirty="0">
                          <a:solidFill>
                            <a:srgbClr val="454545"/>
                          </a:solidFill>
                          <a:latin typeface="Helvetica"/>
                          <a:ea typeface="Times New Roman"/>
                          <a:cs typeface="Times New Roman"/>
                        </a:rPr>
                        <a:t> e-ticaret satışı (milyar dolar)</a:t>
                      </a:r>
                      <a:endParaRPr lang="tr-TR" sz="1400" dirty="0">
                        <a:latin typeface="Calibri"/>
                        <a:ea typeface="Calibri"/>
                        <a:cs typeface="Times New Roman"/>
                      </a:endParaRPr>
                    </a:p>
                  </a:txBody>
                  <a:tcPr marL="54610" marR="54610" marT="54610" marB="54610">
                    <a:lnL>
                      <a:noFill/>
                    </a:lnL>
                    <a:lnR>
                      <a:noFill/>
                    </a:lnR>
                    <a:lnT>
                      <a:noFill/>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b="1" spc="-20" dirty="0">
                          <a:solidFill>
                            <a:srgbClr val="454545"/>
                          </a:solidFill>
                          <a:latin typeface="Helvetica"/>
                          <a:ea typeface="Times New Roman"/>
                          <a:cs typeface="Times New Roman"/>
                        </a:rPr>
                        <a:t>GSYİH içinde oranı (%)</a:t>
                      </a:r>
                      <a:endParaRPr lang="tr-TR" sz="1400" dirty="0">
                        <a:latin typeface="Calibri"/>
                        <a:ea typeface="Calibri"/>
                        <a:cs typeface="Times New Roman"/>
                      </a:endParaRPr>
                    </a:p>
                  </a:txBody>
                  <a:tcPr marL="54610" marR="54610" marT="54610" marB="54610">
                    <a:lnL>
                      <a:noFill/>
                    </a:lnL>
                    <a:lnR>
                      <a:noFill/>
                    </a:lnR>
                    <a:lnT>
                      <a:noFill/>
                    </a:lnT>
                    <a:lnB w="12700" cap="flat" cmpd="sng" algn="ctr">
                      <a:solidFill>
                        <a:srgbClr val="DDDDDD"/>
                      </a:solidFill>
                      <a:prstDash val="solid"/>
                      <a:round/>
                      <a:headEnd type="none" w="med" len="med"/>
                      <a:tailEnd type="none" w="med" len="med"/>
                    </a:lnB>
                  </a:tcPr>
                </a:tc>
                <a:tc>
                  <a:txBody>
                    <a:bodyPr/>
                    <a:lstStyle/>
                    <a:p>
                      <a:pPr>
                        <a:lnSpc>
                          <a:spcPct val="115000"/>
                        </a:lnSpc>
                        <a:spcAft>
                          <a:spcPts val="485"/>
                        </a:spcAft>
                      </a:pPr>
                      <a:r>
                        <a:rPr lang="tr-TR" sz="1400" b="1" spc="-20" dirty="0">
                          <a:solidFill>
                            <a:srgbClr val="454545"/>
                          </a:solidFill>
                          <a:latin typeface="Helvetica"/>
                          <a:ea typeface="Times New Roman"/>
                          <a:cs typeface="Times New Roman"/>
                        </a:rPr>
                        <a:t>B2B e-ticaret satışları</a:t>
                      </a:r>
                      <a:r>
                        <a:rPr lang="tr-TR" sz="1400" b="1" spc="-20" baseline="0" dirty="0">
                          <a:solidFill>
                            <a:srgbClr val="454545"/>
                          </a:solidFill>
                          <a:latin typeface="Helvetica"/>
                          <a:ea typeface="Times New Roman"/>
                          <a:cs typeface="Times New Roman"/>
                        </a:rPr>
                        <a:t> (milyar dolar)</a:t>
                      </a:r>
                      <a:endParaRPr lang="tr-TR" sz="1400" dirty="0">
                        <a:latin typeface="Calibri"/>
                        <a:ea typeface="Calibri"/>
                        <a:cs typeface="Times New Roman"/>
                      </a:endParaRPr>
                    </a:p>
                  </a:txBody>
                  <a:tcPr marL="54610" marR="54610" marT="54610" marB="54610">
                    <a:lnL>
                      <a:noFill/>
                    </a:lnL>
                    <a:lnR>
                      <a:noFill/>
                    </a:lnR>
                    <a:lnT>
                      <a:noFill/>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b="1" spc="-20" dirty="0">
                          <a:solidFill>
                            <a:srgbClr val="454545"/>
                          </a:solidFill>
                          <a:latin typeface="Helvetica"/>
                          <a:ea typeface="Times New Roman"/>
                          <a:cs typeface="Times New Roman"/>
                        </a:rPr>
                        <a:t>B2B satışların toplam e-ticaret içindeki oranı(%)</a:t>
                      </a:r>
                      <a:endParaRPr lang="tr-TR" sz="1400" dirty="0">
                        <a:latin typeface="Calibri"/>
                        <a:ea typeface="Calibri"/>
                        <a:cs typeface="Times New Roman"/>
                      </a:endParaRPr>
                    </a:p>
                  </a:txBody>
                  <a:tcPr marL="54610" marR="54610" marT="54610" marB="54610">
                    <a:lnL>
                      <a:noFill/>
                    </a:lnL>
                    <a:lnR>
                      <a:noFill/>
                    </a:lnR>
                    <a:lnT>
                      <a:noFill/>
                    </a:lnT>
                    <a:lnB w="12700" cap="flat" cmpd="sng" algn="ctr">
                      <a:solidFill>
                        <a:srgbClr val="DDDDDD"/>
                      </a:solidFill>
                      <a:prstDash val="solid"/>
                      <a:round/>
                      <a:headEnd type="none" w="med" len="med"/>
                      <a:tailEnd type="none" w="med" len="med"/>
                    </a:lnB>
                  </a:tcPr>
                </a:tc>
                <a:tc>
                  <a:txBody>
                    <a:bodyPr/>
                    <a:lstStyle/>
                    <a:p>
                      <a:pPr>
                        <a:lnSpc>
                          <a:spcPct val="115000"/>
                        </a:lnSpc>
                        <a:spcAft>
                          <a:spcPts val="485"/>
                        </a:spcAft>
                      </a:pPr>
                      <a:r>
                        <a:rPr lang="tr-TR" sz="1400" b="1" spc="-20" dirty="0">
                          <a:solidFill>
                            <a:srgbClr val="454545"/>
                          </a:solidFill>
                          <a:latin typeface="Helvetica"/>
                          <a:ea typeface="Times New Roman"/>
                          <a:cs typeface="Times New Roman"/>
                        </a:rPr>
                        <a:t>B2C e-ticare</a:t>
                      </a:r>
                      <a:r>
                        <a:rPr lang="tr-TR" sz="1400" b="1" spc="-20" baseline="0" dirty="0">
                          <a:solidFill>
                            <a:srgbClr val="454545"/>
                          </a:solidFill>
                          <a:latin typeface="Helvetica"/>
                          <a:ea typeface="Times New Roman"/>
                          <a:cs typeface="Times New Roman"/>
                        </a:rPr>
                        <a:t>t satışları</a:t>
                      </a:r>
                      <a:endParaRPr lang="tr-TR" sz="1400" dirty="0">
                        <a:latin typeface="Calibri"/>
                        <a:ea typeface="Calibri"/>
                        <a:cs typeface="Times New Roman"/>
                      </a:endParaRPr>
                    </a:p>
                    <a:p>
                      <a:pPr>
                        <a:lnSpc>
                          <a:spcPct val="115000"/>
                        </a:lnSpc>
                        <a:spcAft>
                          <a:spcPts val="0"/>
                        </a:spcAft>
                      </a:pPr>
                      <a:r>
                        <a:rPr lang="tr-TR" sz="1400" b="1" spc="-20" dirty="0">
                          <a:solidFill>
                            <a:srgbClr val="454545"/>
                          </a:solidFill>
                          <a:latin typeface="Helvetica"/>
                          <a:ea typeface="Times New Roman"/>
                          <a:cs typeface="Times New Roman"/>
                        </a:rPr>
                        <a:t>(milyar</a:t>
                      </a:r>
                      <a:r>
                        <a:rPr lang="tr-TR" sz="1400" b="1" spc="-20" baseline="0" dirty="0">
                          <a:solidFill>
                            <a:srgbClr val="454545"/>
                          </a:solidFill>
                          <a:latin typeface="Helvetica"/>
                          <a:ea typeface="Times New Roman"/>
                          <a:cs typeface="Times New Roman"/>
                        </a:rPr>
                        <a:t> dolar)</a:t>
                      </a:r>
                      <a:endParaRPr lang="tr-TR" sz="1400" dirty="0">
                        <a:latin typeface="Calibri"/>
                        <a:ea typeface="Calibri"/>
                        <a:cs typeface="Times New Roman"/>
                      </a:endParaRPr>
                    </a:p>
                  </a:txBody>
                  <a:tcPr marL="54610" marR="54610" marT="54610" marB="54610">
                    <a:lnL>
                      <a:noFill/>
                    </a:lnL>
                    <a:lnR>
                      <a:noFill/>
                    </a:lnR>
                    <a:lnT>
                      <a:noFill/>
                    </a:lnT>
                    <a:lnB w="12700" cap="flat" cmpd="sng" algn="ctr">
                      <a:solidFill>
                        <a:srgbClr val="DDDDDD"/>
                      </a:solidFill>
                      <a:prstDash val="solid"/>
                      <a:round/>
                      <a:headEnd type="none" w="med" len="med"/>
                      <a:tailEnd type="none" w="med" len="med"/>
                    </a:lnB>
                  </a:tcPr>
                </a:tc>
                <a:extLst>
                  <a:ext uri="{0D108BD9-81ED-4DB2-BD59-A6C34878D82A}">
                    <a16:rowId xmlns:a16="http://schemas.microsoft.com/office/drawing/2014/main" val="10000"/>
                  </a:ext>
                </a:extLst>
              </a:tr>
              <a:tr h="303572">
                <a:tc>
                  <a:txBody>
                    <a:bodyPr/>
                    <a:lstStyle/>
                    <a:p>
                      <a:pPr>
                        <a:lnSpc>
                          <a:spcPct val="115000"/>
                        </a:lnSpc>
                        <a:spcAft>
                          <a:spcPts val="0"/>
                        </a:spcAft>
                      </a:pPr>
                      <a:r>
                        <a:rPr lang="tr-TR" sz="1400" spc="-20" dirty="0">
                          <a:solidFill>
                            <a:srgbClr val="454545"/>
                          </a:solidFill>
                          <a:latin typeface="Helvetica"/>
                          <a:ea typeface="Times New Roman"/>
                          <a:cs typeface="Times New Roman"/>
                        </a:rPr>
                        <a:t>1</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dirty="0">
                          <a:solidFill>
                            <a:srgbClr val="454545"/>
                          </a:solidFill>
                          <a:latin typeface="Helvetica"/>
                          <a:ea typeface="Calibri"/>
                          <a:cs typeface="Times New Roman"/>
                        </a:rPr>
                        <a:t>ABD</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9,580</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45</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  8,319</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87</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  1,261</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extLst>
                  <a:ext uri="{0D108BD9-81ED-4DB2-BD59-A6C34878D82A}">
                    <a16:rowId xmlns:a16="http://schemas.microsoft.com/office/drawing/2014/main" val="10001"/>
                  </a:ext>
                </a:extLst>
              </a:tr>
              <a:tr h="303572">
                <a:tc>
                  <a:txBody>
                    <a:bodyPr/>
                    <a:lstStyle/>
                    <a:p>
                      <a:pPr>
                        <a:lnSpc>
                          <a:spcPct val="115000"/>
                        </a:lnSpc>
                        <a:spcAft>
                          <a:spcPts val="0"/>
                        </a:spcAft>
                      </a:pPr>
                      <a:r>
                        <a:rPr lang="tr-TR" sz="1400" spc="-20">
                          <a:solidFill>
                            <a:srgbClr val="454545"/>
                          </a:solidFill>
                          <a:latin typeface="Helvetica"/>
                          <a:ea typeface="Times New Roman"/>
                          <a:cs typeface="Times New Roman"/>
                        </a:rPr>
                        <a:t>2</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dirty="0">
                          <a:solidFill>
                            <a:srgbClr val="454545"/>
                          </a:solidFill>
                          <a:latin typeface="Helvetica"/>
                          <a:ea typeface="Times New Roman"/>
                          <a:cs typeface="Times New Roman"/>
                        </a:rPr>
                        <a:t>Japonya</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dirty="0">
                          <a:solidFill>
                            <a:srgbClr val="454545"/>
                          </a:solidFill>
                          <a:latin typeface="Helvetica"/>
                          <a:ea typeface="Times New Roman"/>
                          <a:cs typeface="Times New Roman"/>
                        </a:rPr>
                        <a:t>3,416</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67</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  3,238</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95</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     178</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extLst>
                  <a:ext uri="{0D108BD9-81ED-4DB2-BD59-A6C34878D82A}">
                    <a16:rowId xmlns:a16="http://schemas.microsoft.com/office/drawing/2014/main" val="10002"/>
                  </a:ext>
                </a:extLst>
              </a:tr>
              <a:tr h="303572">
                <a:tc>
                  <a:txBody>
                    <a:bodyPr/>
                    <a:lstStyle/>
                    <a:p>
                      <a:pPr>
                        <a:lnSpc>
                          <a:spcPct val="115000"/>
                        </a:lnSpc>
                        <a:spcAft>
                          <a:spcPts val="0"/>
                        </a:spcAft>
                      </a:pPr>
                      <a:r>
                        <a:rPr lang="tr-TR" sz="1400" spc="-20">
                          <a:solidFill>
                            <a:srgbClr val="454545"/>
                          </a:solidFill>
                          <a:latin typeface="Helvetica"/>
                          <a:ea typeface="Times New Roman"/>
                          <a:cs typeface="Times New Roman"/>
                        </a:rPr>
                        <a:t>3</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dirty="0">
                          <a:solidFill>
                            <a:srgbClr val="454545"/>
                          </a:solidFill>
                          <a:latin typeface="Helvetica"/>
                          <a:ea typeface="Calibri"/>
                          <a:cs typeface="Times New Roman"/>
                        </a:rPr>
                        <a:t>Çin</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dirty="0">
                          <a:solidFill>
                            <a:srgbClr val="454545"/>
                          </a:solidFill>
                          <a:latin typeface="Helvetica"/>
                          <a:ea typeface="Times New Roman"/>
                          <a:cs typeface="Times New Roman"/>
                        </a:rPr>
                        <a:t>2,604</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18</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  1,065</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41</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  1,539</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extLst>
                  <a:ext uri="{0D108BD9-81ED-4DB2-BD59-A6C34878D82A}">
                    <a16:rowId xmlns:a16="http://schemas.microsoft.com/office/drawing/2014/main" val="10003"/>
                  </a:ext>
                </a:extLst>
              </a:tr>
              <a:tr h="303572">
                <a:tc>
                  <a:txBody>
                    <a:bodyPr/>
                    <a:lstStyle/>
                    <a:p>
                      <a:pPr>
                        <a:lnSpc>
                          <a:spcPct val="115000"/>
                        </a:lnSpc>
                        <a:spcAft>
                          <a:spcPts val="0"/>
                        </a:spcAft>
                      </a:pPr>
                      <a:r>
                        <a:rPr lang="tr-TR" sz="1400" spc="-20">
                          <a:solidFill>
                            <a:srgbClr val="454545"/>
                          </a:solidFill>
                          <a:latin typeface="Helvetica"/>
                          <a:ea typeface="Times New Roman"/>
                          <a:cs typeface="Times New Roman"/>
                        </a:rPr>
                        <a:t>4</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dirty="0">
                          <a:solidFill>
                            <a:srgbClr val="454545"/>
                          </a:solidFill>
                          <a:latin typeface="Helvetica"/>
                          <a:ea typeface="Calibri"/>
                          <a:cs typeface="Times New Roman"/>
                        </a:rPr>
                        <a:t>G.</a:t>
                      </a:r>
                      <a:r>
                        <a:rPr lang="tr-TR" sz="1400" spc="-20" baseline="0" dirty="0">
                          <a:solidFill>
                            <a:srgbClr val="454545"/>
                          </a:solidFill>
                          <a:latin typeface="Helvetica"/>
                          <a:ea typeface="Calibri"/>
                          <a:cs typeface="Times New Roman"/>
                        </a:rPr>
                        <a:t> Kore</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dirty="0">
                          <a:solidFill>
                            <a:srgbClr val="454545"/>
                          </a:solidFill>
                          <a:latin typeface="Helvetica"/>
                          <a:ea typeface="Times New Roman"/>
                          <a:cs typeface="Times New Roman"/>
                        </a:rPr>
                        <a:t>1,302</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79</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  1,187</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91</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     115</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extLst>
                  <a:ext uri="{0D108BD9-81ED-4DB2-BD59-A6C34878D82A}">
                    <a16:rowId xmlns:a16="http://schemas.microsoft.com/office/drawing/2014/main" val="10004"/>
                  </a:ext>
                </a:extLst>
              </a:tr>
              <a:tr h="303572">
                <a:tc>
                  <a:txBody>
                    <a:bodyPr/>
                    <a:lstStyle/>
                    <a:p>
                      <a:pPr>
                        <a:lnSpc>
                          <a:spcPct val="115000"/>
                        </a:lnSpc>
                        <a:spcAft>
                          <a:spcPts val="0"/>
                        </a:spcAft>
                      </a:pPr>
                      <a:r>
                        <a:rPr lang="tr-TR" sz="1400" spc="-20">
                          <a:solidFill>
                            <a:srgbClr val="454545"/>
                          </a:solidFill>
                          <a:latin typeface="Helvetica"/>
                          <a:ea typeface="Times New Roman"/>
                          <a:cs typeface="Times New Roman"/>
                        </a:rPr>
                        <a:t>5</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dirty="0">
                          <a:solidFill>
                            <a:srgbClr val="454545"/>
                          </a:solidFill>
                          <a:latin typeface="Helvetica"/>
                          <a:ea typeface="Calibri"/>
                          <a:cs typeface="Times New Roman"/>
                        </a:rPr>
                        <a:t>Birleşik</a:t>
                      </a:r>
                      <a:r>
                        <a:rPr lang="tr-TR" sz="1400" spc="-20" baseline="0" dirty="0">
                          <a:solidFill>
                            <a:srgbClr val="454545"/>
                          </a:solidFill>
                          <a:latin typeface="Helvetica"/>
                          <a:ea typeface="Calibri"/>
                          <a:cs typeface="Times New Roman"/>
                        </a:rPr>
                        <a:t> Krallık</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    885</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dirty="0">
                          <a:solidFill>
                            <a:srgbClr val="454545"/>
                          </a:solidFill>
                          <a:latin typeface="Helvetica"/>
                          <a:ea typeface="Times New Roman"/>
                          <a:cs typeface="Times New Roman"/>
                        </a:rPr>
                        <a:t>31</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     633</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72</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     251</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extLst>
                  <a:ext uri="{0D108BD9-81ED-4DB2-BD59-A6C34878D82A}">
                    <a16:rowId xmlns:a16="http://schemas.microsoft.com/office/drawing/2014/main" val="10005"/>
                  </a:ext>
                </a:extLst>
              </a:tr>
              <a:tr h="303572">
                <a:tc>
                  <a:txBody>
                    <a:bodyPr/>
                    <a:lstStyle/>
                    <a:p>
                      <a:pPr>
                        <a:lnSpc>
                          <a:spcPct val="115000"/>
                        </a:lnSpc>
                        <a:spcAft>
                          <a:spcPts val="0"/>
                        </a:spcAft>
                      </a:pPr>
                      <a:r>
                        <a:rPr lang="tr-TR" sz="1400" spc="-20">
                          <a:solidFill>
                            <a:srgbClr val="454545"/>
                          </a:solidFill>
                          <a:latin typeface="Helvetica"/>
                          <a:ea typeface="Times New Roman"/>
                          <a:cs typeface="Times New Roman"/>
                        </a:rPr>
                        <a:t>6</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dirty="0">
                          <a:solidFill>
                            <a:srgbClr val="454545"/>
                          </a:solidFill>
                          <a:latin typeface="Helvetica"/>
                          <a:ea typeface="Times New Roman"/>
                          <a:cs typeface="Times New Roman"/>
                        </a:rPr>
                        <a:t>Fransa</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    785</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dirty="0">
                          <a:solidFill>
                            <a:srgbClr val="454545"/>
                          </a:solidFill>
                          <a:latin typeface="Helvetica"/>
                          <a:ea typeface="Times New Roman"/>
                          <a:cs typeface="Times New Roman"/>
                        </a:rPr>
                        <a:t>29</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     669</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85</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     116</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extLst>
                  <a:ext uri="{0D108BD9-81ED-4DB2-BD59-A6C34878D82A}">
                    <a16:rowId xmlns:a16="http://schemas.microsoft.com/office/drawing/2014/main" val="10006"/>
                  </a:ext>
                </a:extLst>
              </a:tr>
              <a:tr h="303572">
                <a:tc>
                  <a:txBody>
                    <a:bodyPr/>
                    <a:lstStyle/>
                    <a:p>
                      <a:pPr>
                        <a:lnSpc>
                          <a:spcPct val="115000"/>
                        </a:lnSpc>
                        <a:spcAft>
                          <a:spcPts val="0"/>
                        </a:spcAft>
                      </a:pPr>
                      <a:r>
                        <a:rPr lang="tr-TR" sz="1400" spc="-20">
                          <a:solidFill>
                            <a:srgbClr val="454545"/>
                          </a:solidFill>
                          <a:latin typeface="Helvetica"/>
                          <a:ea typeface="Times New Roman"/>
                          <a:cs typeface="Times New Roman"/>
                        </a:rPr>
                        <a:t>7</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dirty="0">
                          <a:solidFill>
                            <a:srgbClr val="454545"/>
                          </a:solidFill>
                          <a:latin typeface="Helvetica"/>
                          <a:ea typeface="Calibri"/>
                          <a:cs typeface="Times New Roman"/>
                        </a:rPr>
                        <a:t>Almanya</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    524</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14</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dirty="0">
                          <a:solidFill>
                            <a:srgbClr val="454545"/>
                          </a:solidFill>
                          <a:latin typeface="Helvetica"/>
                          <a:ea typeface="Times New Roman"/>
                          <a:cs typeface="Times New Roman"/>
                        </a:rPr>
                        <a:t>     413</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79</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     111</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extLst>
                  <a:ext uri="{0D108BD9-81ED-4DB2-BD59-A6C34878D82A}">
                    <a16:rowId xmlns:a16="http://schemas.microsoft.com/office/drawing/2014/main" val="10007"/>
                  </a:ext>
                </a:extLst>
              </a:tr>
              <a:tr h="303572">
                <a:tc>
                  <a:txBody>
                    <a:bodyPr/>
                    <a:lstStyle/>
                    <a:p>
                      <a:pPr>
                        <a:lnSpc>
                          <a:spcPct val="115000"/>
                        </a:lnSpc>
                        <a:spcAft>
                          <a:spcPts val="0"/>
                        </a:spcAft>
                      </a:pPr>
                      <a:r>
                        <a:rPr lang="tr-TR" sz="1400" spc="-20">
                          <a:solidFill>
                            <a:srgbClr val="454545"/>
                          </a:solidFill>
                          <a:latin typeface="Helvetica"/>
                          <a:ea typeface="Times New Roman"/>
                          <a:cs typeface="Times New Roman"/>
                        </a:rPr>
                        <a:t>8</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dirty="0" err="1">
                          <a:solidFill>
                            <a:srgbClr val="454545"/>
                          </a:solidFill>
                          <a:latin typeface="Helvetica"/>
                          <a:ea typeface="Times New Roman"/>
                          <a:cs typeface="Times New Roman"/>
                        </a:rPr>
                        <a:t>Italya</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    431</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22</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dirty="0">
                          <a:solidFill>
                            <a:srgbClr val="454545"/>
                          </a:solidFill>
                          <a:latin typeface="Helvetica"/>
                          <a:ea typeface="Times New Roman"/>
                          <a:cs typeface="Times New Roman"/>
                        </a:rPr>
                        <a:t>     396</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dirty="0">
                          <a:solidFill>
                            <a:srgbClr val="454545"/>
                          </a:solidFill>
                          <a:latin typeface="Helvetica"/>
                          <a:ea typeface="Times New Roman"/>
                          <a:cs typeface="Times New Roman"/>
                        </a:rPr>
                        <a:t>92</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       35</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extLst>
                  <a:ext uri="{0D108BD9-81ED-4DB2-BD59-A6C34878D82A}">
                    <a16:rowId xmlns:a16="http://schemas.microsoft.com/office/drawing/2014/main" val="10008"/>
                  </a:ext>
                </a:extLst>
              </a:tr>
              <a:tr h="303572">
                <a:tc>
                  <a:txBody>
                    <a:bodyPr/>
                    <a:lstStyle/>
                    <a:p>
                      <a:pPr>
                        <a:lnSpc>
                          <a:spcPct val="115000"/>
                        </a:lnSpc>
                        <a:spcAft>
                          <a:spcPts val="0"/>
                        </a:spcAft>
                      </a:pPr>
                      <a:r>
                        <a:rPr lang="tr-TR" sz="1400" spc="-20">
                          <a:solidFill>
                            <a:srgbClr val="454545"/>
                          </a:solidFill>
                          <a:latin typeface="Helvetica"/>
                          <a:ea typeface="Times New Roman"/>
                          <a:cs typeface="Times New Roman"/>
                        </a:rPr>
                        <a:t>9</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dirty="0">
                          <a:solidFill>
                            <a:srgbClr val="454545"/>
                          </a:solidFill>
                          <a:latin typeface="Helvetica"/>
                          <a:ea typeface="Times New Roman"/>
                          <a:cs typeface="Times New Roman"/>
                        </a:rPr>
                        <a:t>Avustralya</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    347</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25</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     325</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dirty="0">
                          <a:solidFill>
                            <a:srgbClr val="454545"/>
                          </a:solidFill>
                          <a:latin typeface="Helvetica"/>
                          <a:ea typeface="Times New Roman"/>
                          <a:cs typeface="Times New Roman"/>
                        </a:rPr>
                        <a:t>94</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       21</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extLst>
                  <a:ext uri="{0D108BD9-81ED-4DB2-BD59-A6C34878D82A}">
                    <a16:rowId xmlns:a16="http://schemas.microsoft.com/office/drawing/2014/main" val="10009"/>
                  </a:ext>
                </a:extLst>
              </a:tr>
              <a:tr h="303572">
                <a:tc>
                  <a:txBody>
                    <a:bodyPr/>
                    <a:lstStyle/>
                    <a:p>
                      <a:pPr>
                        <a:lnSpc>
                          <a:spcPct val="115000"/>
                        </a:lnSpc>
                        <a:spcAft>
                          <a:spcPts val="0"/>
                        </a:spcAft>
                      </a:pPr>
                      <a:r>
                        <a:rPr lang="tr-TR" sz="1400" spc="-20">
                          <a:solidFill>
                            <a:srgbClr val="454545"/>
                          </a:solidFill>
                          <a:latin typeface="Helvetica"/>
                          <a:ea typeface="Times New Roman"/>
                          <a:cs typeface="Times New Roman"/>
                        </a:rPr>
                        <a:t>10</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dirty="0">
                          <a:solidFill>
                            <a:srgbClr val="454545"/>
                          </a:solidFill>
                          <a:latin typeface="Helvetica"/>
                          <a:ea typeface="Calibri"/>
                          <a:cs typeface="Times New Roman"/>
                        </a:rPr>
                        <a:t>İspanya</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    344</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25</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     280</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dirty="0">
                          <a:solidFill>
                            <a:srgbClr val="454545"/>
                          </a:solidFill>
                          <a:latin typeface="Helvetica"/>
                          <a:ea typeface="Times New Roman"/>
                          <a:cs typeface="Times New Roman"/>
                        </a:rPr>
                        <a:t>81</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spc="-20">
                          <a:solidFill>
                            <a:srgbClr val="454545"/>
                          </a:solidFill>
                          <a:latin typeface="Helvetica"/>
                          <a:ea typeface="Times New Roman"/>
                          <a:cs typeface="Times New Roman"/>
                        </a:rPr>
                        <a:t>       64</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extLst>
                  <a:ext uri="{0D108BD9-81ED-4DB2-BD59-A6C34878D82A}">
                    <a16:rowId xmlns:a16="http://schemas.microsoft.com/office/drawing/2014/main" val="10010"/>
                  </a:ext>
                </a:extLst>
              </a:tr>
              <a:tr h="388893">
                <a:tc>
                  <a:txBody>
                    <a:bodyPr/>
                    <a:lstStyle/>
                    <a:p>
                      <a:pPr>
                        <a:lnSpc>
                          <a:spcPct val="115000"/>
                        </a:lnSpc>
                        <a:spcAft>
                          <a:spcPts val="0"/>
                        </a:spcAft>
                      </a:pPr>
                      <a:r>
                        <a:rPr lang="tr-TR" sz="1400">
                          <a:latin typeface="Times New Roman"/>
                          <a:ea typeface="Times New Roman"/>
                          <a:cs typeface="Times New Roman"/>
                        </a:rPr>
                        <a:t> </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b="1" spc="-20" dirty="0">
                          <a:solidFill>
                            <a:srgbClr val="454545"/>
                          </a:solidFill>
                          <a:latin typeface="Helvetica"/>
                          <a:ea typeface="Calibri"/>
                          <a:cs typeface="Times New Roman"/>
                        </a:rPr>
                        <a:t>Diğer 10</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b="1" spc="-20">
                          <a:solidFill>
                            <a:srgbClr val="454545"/>
                          </a:solidFill>
                          <a:latin typeface="Helvetica"/>
                          <a:ea typeface="Times New Roman"/>
                          <a:cs typeface="Times New Roman"/>
                        </a:rPr>
                        <a:t>20,218</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b="1" spc="-20">
                          <a:solidFill>
                            <a:srgbClr val="454545"/>
                          </a:solidFill>
                          <a:latin typeface="Helvetica"/>
                          <a:ea typeface="Times New Roman"/>
                          <a:cs typeface="Times New Roman"/>
                        </a:rPr>
                        <a:t>36</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b="1" spc="-20">
                          <a:solidFill>
                            <a:srgbClr val="454545"/>
                          </a:solidFill>
                          <a:latin typeface="Helvetica"/>
                          <a:ea typeface="Times New Roman"/>
                          <a:cs typeface="Times New Roman"/>
                        </a:rPr>
                        <a:t>16,526</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b="1" spc="-20">
                          <a:solidFill>
                            <a:srgbClr val="454545"/>
                          </a:solidFill>
                          <a:latin typeface="Helvetica"/>
                          <a:ea typeface="Times New Roman"/>
                          <a:cs typeface="Times New Roman"/>
                        </a:rPr>
                        <a:t>82</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a:lnSpc>
                          <a:spcPct val="115000"/>
                        </a:lnSpc>
                        <a:spcAft>
                          <a:spcPts val="0"/>
                        </a:spcAft>
                      </a:pPr>
                      <a:r>
                        <a:rPr lang="tr-TR" sz="1400" b="1" spc="-20" dirty="0">
                          <a:solidFill>
                            <a:srgbClr val="454545"/>
                          </a:solidFill>
                          <a:latin typeface="Helvetica"/>
                          <a:ea typeface="Times New Roman"/>
                          <a:cs typeface="Times New Roman"/>
                        </a:rPr>
                        <a:t>  3,691</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extLst>
                  <a:ext uri="{0D108BD9-81ED-4DB2-BD59-A6C34878D82A}">
                    <a16:rowId xmlns:a16="http://schemas.microsoft.com/office/drawing/2014/main" val="10011"/>
                  </a:ext>
                </a:extLst>
              </a:tr>
              <a:tr h="388893">
                <a:tc>
                  <a:txBody>
                    <a:bodyPr/>
                    <a:lstStyle/>
                    <a:p>
                      <a:pPr>
                        <a:lnSpc>
                          <a:spcPct val="115000"/>
                        </a:lnSpc>
                        <a:spcAft>
                          <a:spcPts val="0"/>
                        </a:spcAft>
                      </a:pPr>
                      <a:r>
                        <a:rPr lang="tr-TR" sz="1400">
                          <a:latin typeface="Times New Roman"/>
                          <a:ea typeface="Times New Roman"/>
                          <a:cs typeface="Times New Roman"/>
                        </a:rPr>
                        <a:t> </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a:noFill/>
                    </a:lnB>
                  </a:tcPr>
                </a:tc>
                <a:tc>
                  <a:txBody>
                    <a:bodyPr/>
                    <a:lstStyle/>
                    <a:p>
                      <a:pPr>
                        <a:lnSpc>
                          <a:spcPct val="115000"/>
                        </a:lnSpc>
                        <a:spcAft>
                          <a:spcPts val="0"/>
                        </a:spcAft>
                      </a:pPr>
                      <a:r>
                        <a:rPr lang="tr-TR" sz="1400" b="1" spc="-20" dirty="0">
                          <a:solidFill>
                            <a:srgbClr val="454545"/>
                          </a:solidFill>
                          <a:latin typeface="Helvetica"/>
                          <a:ea typeface="Calibri"/>
                          <a:cs typeface="Times New Roman"/>
                        </a:rPr>
                        <a:t>Dünya</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a:noFill/>
                    </a:lnB>
                  </a:tcPr>
                </a:tc>
                <a:tc>
                  <a:txBody>
                    <a:bodyPr/>
                    <a:lstStyle/>
                    <a:p>
                      <a:pPr>
                        <a:lnSpc>
                          <a:spcPct val="115000"/>
                        </a:lnSpc>
                        <a:spcAft>
                          <a:spcPts val="0"/>
                        </a:spcAft>
                      </a:pPr>
                      <a:r>
                        <a:rPr lang="tr-TR" sz="1400" b="1" spc="-20" dirty="0">
                          <a:solidFill>
                            <a:srgbClr val="454545"/>
                          </a:solidFill>
                          <a:latin typeface="Helvetica"/>
                          <a:ea typeface="Times New Roman"/>
                          <a:cs typeface="Times New Roman"/>
                        </a:rPr>
                        <a:t>26,673</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a:noFill/>
                    </a:lnB>
                  </a:tcPr>
                </a:tc>
                <a:tc>
                  <a:txBody>
                    <a:bodyPr/>
                    <a:lstStyle/>
                    <a:p>
                      <a:pPr>
                        <a:lnSpc>
                          <a:spcPct val="115000"/>
                        </a:lnSpc>
                        <a:spcAft>
                          <a:spcPts val="0"/>
                        </a:spcAft>
                      </a:pPr>
                      <a:r>
                        <a:rPr lang="tr-TR" sz="1400" b="1" spc="-20">
                          <a:solidFill>
                            <a:srgbClr val="454545"/>
                          </a:solidFill>
                          <a:latin typeface="Helvetica"/>
                          <a:ea typeface="Times New Roman"/>
                          <a:cs typeface="Times New Roman"/>
                        </a:rPr>
                        <a:t>30</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a:noFill/>
                    </a:lnB>
                  </a:tcPr>
                </a:tc>
                <a:tc>
                  <a:txBody>
                    <a:bodyPr/>
                    <a:lstStyle/>
                    <a:p>
                      <a:pPr>
                        <a:lnSpc>
                          <a:spcPct val="115000"/>
                        </a:lnSpc>
                        <a:spcAft>
                          <a:spcPts val="0"/>
                        </a:spcAft>
                      </a:pPr>
                      <a:r>
                        <a:rPr lang="tr-TR" sz="1400" b="1" spc="-20">
                          <a:solidFill>
                            <a:srgbClr val="454545"/>
                          </a:solidFill>
                          <a:latin typeface="Helvetica"/>
                          <a:ea typeface="Times New Roman"/>
                          <a:cs typeface="Times New Roman"/>
                        </a:rPr>
                        <a:t>21,803</a:t>
                      </a:r>
                      <a:endParaRPr lang="tr-TR" sz="140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a:noFill/>
                    </a:lnB>
                  </a:tcPr>
                </a:tc>
                <a:tc>
                  <a:txBody>
                    <a:bodyPr/>
                    <a:lstStyle/>
                    <a:p>
                      <a:pPr>
                        <a:lnSpc>
                          <a:spcPct val="115000"/>
                        </a:lnSpc>
                        <a:spcAft>
                          <a:spcPts val="0"/>
                        </a:spcAft>
                      </a:pPr>
                      <a:r>
                        <a:rPr lang="tr-TR" sz="1400" dirty="0">
                          <a:latin typeface="Times New Roman"/>
                          <a:ea typeface="Times New Roman"/>
                          <a:cs typeface="Times New Roman"/>
                        </a:rPr>
                        <a:t> </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a:noFill/>
                    </a:lnB>
                  </a:tcPr>
                </a:tc>
                <a:tc>
                  <a:txBody>
                    <a:bodyPr/>
                    <a:lstStyle/>
                    <a:p>
                      <a:pPr>
                        <a:lnSpc>
                          <a:spcPct val="115000"/>
                        </a:lnSpc>
                        <a:spcAft>
                          <a:spcPts val="0"/>
                        </a:spcAft>
                      </a:pPr>
                      <a:r>
                        <a:rPr lang="tr-TR" sz="1400" b="1" spc="-20" dirty="0">
                          <a:solidFill>
                            <a:srgbClr val="454545"/>
                          </a:solidFill>
                          <a:latin typeface="Helvetica"/>
                          <a:ea typeface="Times New Roman"/>
                          <a:cs typeface="Times New Roman"/>
                        </a:rPr>
                        <a:t>  4,870</a:t>
                      </a:r>
                      <a:endParaRPr lang="tr-TR" sz="1400" dirty="0">
                        <a:latin typeface="Calibri"/>
                        <a:ea typeface="Calibri"/>
                        <a:cs typeface="Times New Roman"/>
                      </a:endParaRPr>
                    </a:p>
                  </a:txBody>
                  <a:tcPr marL="54610" marR="54610" marT="54610" marB="54610">
                    <a:lnL>
                      <a:noFill/>
                    </a:lnL>
                    <a:lnR>
                      <a:noFill/>
                    </a:lnR>
                    <a:lnT w="12700" cap="flat" cmpd="sng" algn="ctr">
                      <a:solidFill>
                        <a:srgbClr val="DDDDDD"/>
                      </a:solidFill>
                      <a:prstDash val="solid"/>
                      <a:round/>
                      <a:headEnd type="none" w="med" len="med"/>
                      <a:tailEnd type="none" w="med" len="med"/>
                    </a:lnT>
                    <a:lnB>
                      <a:noFill/>
                    </a:lnB>
                  </a:tcPr>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3888133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F51EBEB-39E8-49C4-832F-059B56A7F78C}"/>
              </a:ext>
            </a:extLst>
          </p:cNvPr>
          <p:cNvSpPr>
            <a:spLocks noGrp="1"/>
          </p:cNvSpPr>
          <p:nvPr>
            <p:ph idx="1"/>
          </p:nvPr>
        </p:nvSpPr>
        <p:spPr>
          <a:xfrm>
            <a:off x="6090574" y="1338628"/>
            <a:ext cx="4977578" cy="3639289"/>
          </a:xfrm>
        </p:spPr>
        <p:txBody>
          <a:bodyPr anchor="ctr">
            <a:normAutofit/>
          </a:bodyPr>
          <a:lstStyle/>
          <a:p>
            <a:pPr marL="0" indent="0">
              <a:buNone/>
            </a:pPr>
            <a:endParaRPr lang="x-none" sz="3600" dirty="0">
              <a:solidFill>
                <a:schemeClr val="accent1">
                  <a:lumMod val="75000"/>
                </a:schemeClr>
              </a:solidFill>
              <a:latin typeface="Arial Nova" panose="020B0504020202020204" pitchFamily="34" charset="0"/>
              <a:ea typeface="+mj-ea"/>
              <a:cs typeface="+mj-cs"/>
            </a:endParaRPr>
          </a:p>
          <a:p>
            <a:pPr marL="0" indent="0">
              <a:buNone/>
            </a:pPr>
            <a:endParaRPr lang="x-none" sz="2000" dirty="0">
              <a:solidFill>
                <a:srgbClr val="000000"/>
              </a:solidFill>
              <a:latin typeface="Arial Nova" panose="020B0504020202020204" pitchFamily="34" charset="0"/>
            </a:endParaRPr>
          </a:p>
        </p:txBody>
      </p:sp>
      <p:sp>
        <p:nvSpPr>
          <p:cNvPr id="4" name="Rectangle 3">
            <a:extLst>
              <a:ext uri="{FF2B5EF4-FFF2-40B4-BE49-F238E27FC236}">
                <a16:creationId xmlns:a16="http://schemas.microsoft.com/office/drawing/2014/main" id="{F901648B-F7DD-419E-9A04-A783BE016CA7}"/>
              </a:ext>
            </a:extLst>
          </p:cNvPr>
          <p:cNvSpPr/>
          <p:nvPr/>
        </p:nvSpPr>
        <p:spPr>
          <a:xfrm>
            <a:off x="0" y="6127931"/>
            <a:ext cx="12192000" cy="730069"/>
          </a:xfrm>
          <a:prstGeom prst="rect">
            <a:avLst/>
          </a:prstGeom>
          <a:gradFill flip="none" rotWithShape="1">
            <a:gsLst>
              <a:gs pos="0">
                <a:schemeClr val="accent1">
                  <a:lumMod val="5000"/>
                  <a:lumOff val="95000"/>
                </a:schemeClr>
              </a:gs>
              <a:gs pos="58000">
                <a:schemeClr val="accent1">
                  <a:lumMod val="45000"/>
                  <a:lumOff val="55000"/>
                </a:schemeClr>
              </a:gs>
              <a:gs pos="71000">
                <a:schemeClr val="accent1">
                  <a:lumMod val="54000"/>
                  <a:lumOff val="46000"/>
                </a:schemeClr>
              </a:gs>
              <a:gs pos="100000">
                <a:schemeClr val="accent1">
                  <a:lumMod val="30000"/>
                  <a:lumOff val="70000"/>
                </a:schemeClr>
              </a:gs>
            </a:gsLst>
            <a:lin ang="9000000" scaled="0"/>
            <a:tileRect/>
          </a:gradFill>
          <a:ln>
            <a:noFill/>
          </a:ln>
          <a:effectLst>
            <a:glow>
              <a:schemeClr val="accent1">
                <a:alpha val="4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 name="Picture 12" descr="A close up of a sign&#10;&#10;Description automatically generated">
            <a:extLst>
              <a:ext uri="{FF2B5EF4-FFF2-40B4-BE49-F238E27FC236}">
                <a16:creationId xmlns:a16="http://schemas.microsoft.com/office/drawing/2014/main" id="{AD2D2CE1-D21D-4185-B168-FF7312B27080}"/>
              </a:ext>
            </a:extLst>
          </p:cNvPr>
          <p:cNvPicPr>
            <a:picLocks noChangeAspect="1"/>
          </p:cNvPicPr>
          <p:nvPr/>
        </p:nvPicPr>
        <p:blipFill>
          <a:blip r:embed="rId3" cstate="print"/>
          <a:stretch>
            <a:fillRect/>
          </a:stretch>
        </p:blipFill>
        <p:spPr>
          <a:xfrm>
            <a:off x="755458" y="5631297"/>
            <a:ext cx="1987742" cy="838808"/>
          </a:xfrm>
          <a:prstGeom prst="rect">
            <a:avLst/>
          </a:prstGeom>
        </p:spPr>
      </p:pic>
      <p:pic>
        <p:nvPicPr>
          <p:cNvPr id="15" name="Picture 14" descr="A close up of a sign&#10;&#10;Description automatically generated">
            <a:extLst>
              <a:ext uri="{FF2B5EF4-FFF2-40B4-BE49-F238E27FC236}">
                <a16:creationId xmlns:a16="http://schemas.microsoft.com/office/drawing/2014/main" id="{BFF3460D-5CD3-4806-96C6-158879FC96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0023" y="6245399"/>
            <a:ext cx="1602607" cy="516174"/>
          </a:xfrm>
          <a:prstGeom prst="rect">
            <a:avLst/>
          </a:prstGeom>
        </p:spPr>
      </p:pic>
      <p:sp>
        <p:nvSpPr>
          <p:cNvPr id="2" name="TextBox 1">
            <a:extLst>
              <a:ext uri="{FF2B5EF4-FFF2-40B4-BE49-F238E27FC236}">
                <a16:creationId xmlns:a16="http://schemas.microsoft.com/office/drawing/2014/main" id="{BA3B380E-C7BF-4798-81EC-E7A1FDAA3AEC}"/>
              </a:ext>
            </a:extLst>
          </p:cNvPr>
          <p:cNvSpPr txBox="1"/>
          <p:nvPr/>
        </p:nvSpPr>
        <p:spPr>
          <a:xfrm>
            <a:off x="-265208" y="6413873"/>
            <a:ext cx="4029075" cy="369332"/>
          </a:xfrm>
          <a:prstGeom prst="rect">
            <a:avLst/>
          </a:prstGeom>
          <a:noFill/>
        </p:spPr>
        <p:txBody>
          <a:bodyPr wrap="square" rtlCol="0">
            <a:spAutoFit/>
          </a:bodyPr>
          <a:lstStyle/>
          <a:p>
            <a:pPr algn="ctr"/>
            <a:r>
              <a:rPr lang="tr-TR" sz="900" dirty="0">
                <a:solidFill>
                  <a:srgbClr val="D93F33"/>
                </a:solidFill>
                <a:latin typeface="Arial Nova Light" panose="020B0304020202020204" pitchFamily="34" charset="0"/>
              </a:rPr>
              <a:t>Bu proje Avrupa Birliği ve Türkiye Cumhuriyeti </a:t>
            </a:r>
            <a:br>
              <a:rPr lang="x-none" sz="900" dirty="0">
                <a:solidFill>
                  <a:srgbClr val="D93F33"/>
                </a:solidFill>
                <a:latin typeface="Arial Nova Light" panose="020B0304020202020204" pitchFamily="34" charset="0"/>
              </a:rPr>
            </a:br>
            <a:r>
              <a:rPr lang="tr-TR" sz="900" dirty="0">
                <a:solidFill>
                  <a:srgbClr val="D93F33"/>
                </a:solidFill>
                <a:latin typeface="Arial Nova Light" panose="020B0304020202020204" pitchFamily="34" charset="0"/>
              </a:rPr>
              <a:t>tarafından finanse edilmektedir</a:t>
            </a:r>
          </a:p>
        </p:txBody>
      </p:sp>
      <p:graphicFrame>
        <p:nvGraphicFramePr>
          <p:cNvPr id="7" name="6 Tablo"/>
          <p:cNvGraphicFramePr>
            <a:graphicFrameLocks noGrp="1"/>
          </p:cNvGraphicFramePr>
          <p:nvPr/>
        </p:nvGraphicFramePr>
        <p:xfrm>
          <a:off x="316992" y="195071"/>
          <a:ext cx="11521439" cy="5389805"/>
        </p:xfrm>
        <a:graphic>
          <a:graphicData uri="http://schemas.openxmlformats.org/drawingml/2006/table">
            <a:tbl>
              <a:tblPr/>
              <a:tblGrid>
                <a:gridCol w="691287">
                  <a:extLst>
                    <a:ext uri="{9D8B030D-6E8A-4147-A177-3AD203B41FA5}">
                      <a16:colId xmlns:a16="http://schemas.microsoft.com/office/drawing/2014/main" val="20000"/>
                    </a:ext>
                  </a:extLst>
                </a:gridCol>
                <a:gridCol w="691287">
                  <a:extLst>
                    <a:ext uri="{9D8B030D-6E8A-4147-A177-3AD203B41FA5}">
                      <a16:colId xmlns:a16="http://schemas.microsoft.com/office/drawing/2014/main" val="20001"/>
                    </a:ext>
                  </a:extLst>
                </a:gridCol>
                <a:gridCol w="1843431">
                  <a:extLst>
                    <a:ext uri="{9D8B030D-6E8A-4147-A177-3AD203B41FA5}">
                      <a16:colId xmlns:a16="http://schemas.microsoft.com/office/drawing/2014/main" val="20002"/>
                    </a:ext>
                  </a:extLst>
                </a:gridCol>
                <a:gridCol w="1267358">
                  <a:extLst>
                    <a:ext uri="{9D8B030D-6E8A-4147-A177-3AD203B41FA5}">
                      <a16:colId xmlns:a16="http://schemas.microsoft.com/office/drawing/2014/main" val="20003"/>
                    </a:ext>
                  </a:extLst>
                </a:gridCol>
                <a:gridCol w="2419501">
                  <a:extLst>
                    <a:ext uri="{9D8B030D-6E8A-4147-A177-3AD203B41FA5}">
                      <a16:colId xmlns:a16="http://schemas.microsoft.com/office/drawing/2014/main" val="20004"/>
                    </a:ext>
                  </a:extLst>
                </a:gridCol>
                <a:gridCol w="921715">
                  <a:extLst>
                    <a:ext uri="{9D8B030D-6E8A-4147-A177-3AD203B41FA5}">
                      <a16:colId xmlns:a16="http://schemas.microsoft.com/office/drawing/2014/main" val="20005"/>
                    </a:ext>
                  </a:extLst>
                </a:gridCol>
                <a:gridCol w="921715">
                  <a:extLst>
                    <a:ext uri="{9D8B030D-6E8A-4147-A177-3AD203B41FA5}">
                      <a16:colId xmlns:a16="http://schemas.microsoft.com/office/drawing/2014/main" val="20006"/>
                    </a:ext>
                  </a:extLst>
                </a:gridCol>
                <a:gridCol w="921715">
                  <a:extLst>
                    <a:ext uri="{9D8B030D-6E8A-4147-A177-3AD203B41FA5}">
                      <a16:colId xmlns:a16="http://schemas.microsoft.com/office/drawing/2014/main" val="20007"/>
                    </a:ext>
                  </a:extLst>
                </a:gridCol>
                <a:gridCol w="921715">
                  <a:extLst>
                    <a:ext uri="{9D8B030D-6E8A-4147-A177-3AD203B41FA5}">
                      <a16:colId xmlns:a16="http://schemas.microsoft.com/office/drawing/2014/main" val="20008"/>
                    </a:ext>
                  </a:extLst>
                </a:gridCol>
                <a:gridCol w="921715">
                  <a:extLst>
                    <a:ext uri="{9D8B030D-6E8A-4147-A177-3AD203B41FA5}">
                      <a16:colId xmlns:a16="http://schemas.microsoft.com/office/drawing/2014/main" val="20009"/>
                    </a:ext>
                  </a:extLst>
                </a:gridCol>
              </a:tblGrid>
              <a:tr h="605683">
                <a:tc gridSpan="2">
                  <a:txBody>
                    <a:bodyPr/>
                    <a:lstStyle/>
                    <a:p>
                      <a:pPr fontAlgn="t"/>
                      <a:r>
                        <a:rPr lang="tr-TR" sz="1400" b="1" dirty="0">
                          <a:solidFill>
                            <a:srgbClr val="454545"/>
                          </a:solidFill>
                          <a:latin typeface="Roboto"/>
                        </a:rPr>
                        <a:t>GMV</a:t>
                      </a:r>
                      <a:r>
                        <a:rPr lang="tr-TR" sz="1400" b="1" baseline="0" dirty="0">
                          <a:solidFill>
                            <a:srgbClr val="454545"/>
                          </a:solidFill>
                          <a:latin typeface="Roboto"/>
                        </a:rPr>
                        <a:t> sıralama</a:t>
                      </a:r>
                      <a:endParaRPr lang="tr-TR" sz="1400" b="0" dirty="0">
                        <a:solidFill>
                          <a:srgbClr val="454545"/>
                        </a:solidFill>
                        <a:latin typeface="Roboto"/>
                      </a:endParaRPr>
                    </a:p>
                  </a:txBody>
                  <a:tcPr marL="43142" marR="43142" marT="43142" marB="43142">
                    <a:lnL>
                      <a:noFill/>
                    </a:lnL>
                    <a:lnR>
                      <a:noFill/>
                    </a:lnR>
                    <a:lnT>
                      <a:noFill/>
                    </a:lnT>
                    <a:lnB w="9525" cap="flat" cmpd="sng" algn="ctr">
                      <a:solidFill>
                        <a:srgbClr val="DDDDDD"/>
                      </a:solidFill>
                      <a:prstDash val="solid"/>
                      <a:round/>
                      <a:headEnd type="none" w="med" len="med"/>
                      <a:tailEnd type="none" w="med" len="med"/>
                    </a:lnB>
                  </a:tcPr>
                </a:tc>
                <a:tc hMerge="1">
                  <a:txBody>
                    <a:bodyPr/>
                    <a:lstStyle/>
                    <a:p>
                      <a:endParaRPr lang="tr-TR"/>
                    </a:p>
                  </a:txBody>
                  <a:tcPr/>
                </a:tc>
                <a:tc rowSpan="2">
                  <a:txBody>
                    <a:bodyPr/>
                    <a:lstStyle/>
                    <a:p>
                      <a:pPr fontAlgn="t"/>
                      <a:r>
                        <a:rPr lang="tr-TR" sz="1200" b="1" dirty="0">
                          <a:solidFill>
                            <a:srgbClr val="454545"/>
                          </a:solidFill>
                          <a:latin typeface="Roboto"/>
                        </a:rPr>
                        <a:t>Şirket</a:t>
                      </a:r>
                      <a:endParaRPr lang="tr-TR" sz="1200" b="0" dirty="0">
                        <a:solidFill>
                          <a:srgbClr val="454545"/>
                        </a:solidFill>
                        <a:latin typeface="Roboto"/>
                      </a:endParaRPr>
                    </a:p>
                  </a:txBody>
                  <a:tcPr marL="43142" marR="43142" marT="43142" marB="43142">
                    <a:lnL>
                      <a:noFill/>
                    </a:lnL>
                    <a:lnR>
                      <a:noFill/>
                    </a:lnR>
                    <a:lnT>
                      <a:noFill/>
                    </a:lnT>
                    <a:lnB w="9525" cap="flat" cmpd="sng" algn="ctr">
                      <a:solidFill>
                        <a:srgbClr val="DDDDDD"/>
                      </a:solidFill>
                      <a:prstDash val="solid"/>
                      <a:round/>
                      <a:headEnd type="none" w="med" len="med"/>
                      <a:tailEnd type="none" w="med" len="med"/>
                    </a:lnB>
                  </a:tcPr>
                </a:tc>
                <a:tc rowSpan="2">
                  <a:txBody>
                    <a:bodyPr/>
                    <a:lstStyle/>
                    <a:p>
                      <a:pPr fontAlgn="t"/>
                      <a:r>
                        <a:rPr lang="tr-TR" sz="1200" b="1" dirty="0">
                          <a:solidFill>
                            <a:srgbClr val="454545"/>
                          </a:solidFill>
                          <a:latin typeface="Roboto"/>
                        </a:rPr>
                        <a:t>Merkez</a:t>
                      </a:r>
                      <a:endParaRPr lang="tr-TR" sz="1200" b="0" dirty="0">
                        <a:solidFill>
                          <a:srgbClr val="454545"/>
                        </a:solidFill>
                        <a:latin typeface="Roboto"/>
                      </a:endParaRPr>
                    </a:p>
                  </a:txBody>
                  <a:tcPr marL="43142" marR="43142" marT="43142" marB="43142">
                    <a:lnL>
                      <a:noFill/>
                    </a:lnL>
                    <a:lnR>
                      <a:noFill/>
                    </a:lnR>
                    <a:lnT>
                      <a:noFill/>
                    </a:lnT>
                    <a:lnB w="9525" cap="flat" cmpd="sng" algn="ctr">
                      <a:solidFill>
                        <a:srgbClr val="DDDDDD"/>
                      </a:solidFill>
                      <a:prstDash val="solid"/>
                      <a:round/>
                      <a:headEnd type="none" w="med" len="med"/>
                      <a:tailEnd type="none" w="med" len="med"/>
                    </a:lnB>
                  </a:tcPr>
                </a:tc>
                <a:tc rowSpan="2">
                  <a:txBody>
                    <a:bodyPr/>
                    <a:lstStyle/>
                    <a:p>
                      <a:pPr fontAlgn="t"/>
                      <a:r>
                        <a:rPr lang="tr-TR" sz="1200" b="1" dirty="0">
                          <a:solidFill>
                            <a:srgbClr val="454545"/>
                          </a:solidFill>
                          <a:latin typeface="Roboto"/>
                        </a:rPr>
                        <a:t>Sektör</a:t>
                      </a:r>
                      <a:endParaRPr lang="tr-TR" sz="1200" b="0" dirty="0">
                        <a:solidFill>
                          <a:srgbClr val="454545"/>
                        </a:solidFill>
                        <a:latin typeface="Roboto"/>
                      </a:endParaRPr>
                    </a:p>
                  </a:txBody>
                  <a:tcPr marL="43142" marR="43142" marT="43142" marB="43142">
                    <a:lnL>
                      <a:noFill/>
                    </a:lnL>
                    <a:lnR>
                      <a:noFill/>
                    </a:lnR>
                    <a:lnT>
                      <a:noFill/>
                    </a:lnT>
                    <a:lnB w="9525" cap="flat" cmpd="sng" algn="ctr">
                      <a:solidFill>
                        <a:srgbClr val="DDDDDD"/>
                      </a:solidFill>
                      <a:prstDash val="solid"/>
                      <a:round/>
                      <a:headEnd type="none" w="med" len="med"/>
                      <a:tailEnd type="none" w="med" len="med"/>
                    </a:lnB>
                  </a:tcPr>
                </a:tc>
                <a:tc gridSpan="3">
                  <a:txBody>
                    <a:bodyPr/>
                    <a:lstStyle/>
                    <a:p>
                      <a:pPr fontAlgn="t"/>
                      <a:r>
                        <a:rPr lang="tr-TR" sz="1400" b="1" dirty="0">
                          <a:solidFill>
                            <a:srgbClr val="454545"/>
                          </a:solidFill>
                          <a:latin typeface="Roboto"/>
                        </a:rPr>
                        <a:t>GMV</a:t>
                      </a:r>
                      <a:endParaRPr lang="tr-TR" sz="1400" b="0" dirty="0">
                        <a:solidFill>
                          <a:srgbClr val="454545"/>
                        </a:solidFill>
                        <a:latin typeface="Roboto"/>
                      </a:endParaRPr>
                    </a:p>
                    <a:p>
                      <a:pPr fontAlgn="t"/>
                      <a:r>
                        <a:rPr lang="tr-TR" sz="1400" b="1" dirty="0">
                          <a:solidFill>
                            <a:srgbClr val="454545"/>
                          </a:solidFill>
                          <a:latin typeface="Roboto"/>
                        </a:rPr>
                        <a:t>(Milyar</a:t>
                      </a:r>
                      <a:r>
                        <a:rPr lang="tr-TR" sz="1400" b="1" baseline="0" dirty="0">
                          <a:solidFill>
                            <a:srgbClr val="454545"/>
                          </a:solidFill>
                          <a:latin typeface="Roboto"/>
                        </a:rPr>
                        <a:t> dolar</a:t>
                      </a:r>
                      <a:r>
                        <a:rPr lang="tr-TR" sz="1400" b="1" dirty="0">
                          <a:solidFill>
                            <a:srgbClr val="454545"/>
                          </a:solidFill>
                          <a:latin typeface="Roboto"/>
                        </a:rPr>
                        <a:t>)</a:t>
                      </a:r>
                      <a:endParaRPr lang="tr-TR" sz="1400" b="0" dirty="0">
                        <a:solidFill>
                          <a:srgbClr val="454545"/>
                        </a:solidFill>
                        <a:latin typeface="Roboto"/>
                      </a:endParaRPr>
                    </a:p>
                  </a:txBody>
                  <a:tcPr marL="43142" marR="43142" marT="43142" marB="43142">
                    <a:lnL>
                      <a:noFill/>
                    </a:lnL>
                    <a:lnR>
                      <a:noFill/>
                    </a:lnR>
                    <a:lnT>
                      <a:noFill/>
                    </a:lnT>
                    <a:lnB w="9525" cap="flat" cmpd="sng" algn="ctr">
                      <a:solidFill>
                        <a:srgbClr val="DDDDDD"/>
                      </a:solidFill>
                      <a:prstDash val="solid"/>
                      <a:round/>
                      <a:headEnd type="none" w="med" len="med"/>
                      <a:tailEnd type="none" w="med" len="med"/>
                    </a:lnB>
                  </a:tcPr>
                </a:tc>
                <a:tc hMerge="1">
                  <a:txBody>
                    <a:bodyPr/>
                    <a:lstStyle/>
                    <a:p>
                      <a:endParaRPr lang="tr-TR"/>
                    </a:p>
                  </a:txBody>
                  <a:tcPr/>
                </a:tc>
                <a:tc hMerge="1">
                  <a:txBody>
                    <a:bodyPr/>
                    <a:lstStyle/>
                    <a:p>
                      <a:endParaRPr lang="tr-TR"/>
                    </a:p>
                  </a:txBody>
                  <a:tcPr/>
                </a:tc>
                <a:tc gridSpan="2">
                  <a:txBody>
                    <a:bodyPr/>
                    <a:lstStyle/>
                    <a:p>
                      <a:pPr fontAlgn="t"/>
                      <a:r>
                        <a:rPr lang="tr-TR" sz="1400" b="1" dirty="0">
                          <a:solidFill>
                            <a:srgbClr val="454545"/>
                          </a:solidFill>
                          <a:latin typeface="Roboto"/>
                        </a:rPr>
                        <a:t>GMV</a:t>
                      </a:r>
                      <a:r>
                        <a:rPr lang="tr-TR" sz="1400" b="1" baseline="0" dirty="0">
                          <a:solidFill>
                            <a:srgbClr val="454545"/>
                          </a:solidFill>
                          <a:latin typeface="Roboto"/>
                        </a:rPr>
                        <a:t> değişim</a:t>
                      </a:r>
                      <a:endParaRPr lang="tr-TR" sz="1400" b="0" dirty="0">
                        <a:solidFill>
                          <a:srgbClr val="454545"/>
                        </a:solidFill>
                        <a:latin typeface="Roboto"/>
                      </a:endParaRPr>
                    </a:p>
                    <a:p>
                      <a:pPr fontAlgn="t"/>
                      <a:r>
                        <a:rPr lang="tr-TR" sz="1400" b="1" dirty="0">
                          <a:solidFill>
                            <a:srgbClr val="454545"/>
                          </a:solidFill>
                          <a:latin typeface="Roboto"/>
                        </a:rPr>
                        <a:t>(%)</a:t>
                      </a:r>
                      <a:endParaRPr lang="tr-TR" sz="1400" b="0" dirty="0">
                        <a:solidFill>
                          <a:srgbClr val="454545"/>
                        </a:solidFill>
                        <a:latin typeface="Roboto"/>
                      </a:endParaRPr>
                    </a:p>
                  </a:txBody>
                  <a:tcPr marL="43142" marR="43142" marT="43142" marB="43142">
                    <a:lnL>
                      <a:noFill/>
                    </a:lnL>
                    <a:lnR>
                      <a:noFill/>
                    </a:lnR>
                    <a:lnT>
                      <a:noFill/>
                    </a:lnT>
                    <a:lnB w="9525" cap="flat" cmpd="sng" algn="ctr">
                      <a:solidFill>
                        <a:srgbClr val="DDDDDD"/>
                      </a:solidFill>
                      <a:prstDash val="solid"/>
                      <a:round/>
                      <a:headEnd type="none" w="med" len="med"/>
                      <a:tailEnd type="none" w="med" len="med"/>
                    </a:lnB>
                  </a:tcPr>
                </a:tc>
                <a:tc hMerge="1">
                  <a:txBody>
                    <a:bodyPr/>
                    <a:lstStyle/>
                    <a:p>
                      <a:endParaRPr lang="tr-TR"/>
                    </a:p>
                  </a:txBody>
                  <a:tcPr/>
                </a:tc>
                <a:extLst>
                  <a:ext uri="{0D108BD9-81ED-4DB2-BD59-A6C34878D82A}">
                    <a16:rowId xmlns:a16="http://schemas.microsoft.com/office/drawing/2014/main" val="10000"/>
                  </a:ext>
                </a:extLst>
              </a:tr>
              <a:tr h="259950">
                <a:tc>
                  <a:txBody>
                    <a:bodyPr/>
                    <a:lstStyle/>
                    <a:p>
                      <a:pPr fontAlgn="t"/>
                      <a:r>
                        <a:rPr lang="tr-TR" sz="1200" b="1">
                          <a:solidFill>
                            <a:srgbClr val="454545"/>
                          </a:solidFill>
                          <a:latin typeface="Roboto"/>
                        </a:rPr>
                        <a:t>2020</a:t>
                      </a:r>
                      <a:endParaRPr lang="tr-TR" sz="1200" b="0">
                        <a:solidFill>
                          <a:srgbClr val="454545"/>
                        </a:solidFill>
                        <a:latin typeface="Roboto"/>
                      </a:endParaRP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1">
                          <a:solidFill>
                            <a:srgbClr val="454545"/>
                          </a:solidFill>
                          <a:latin typeface="Roboto"/>
                        </a:rPr>
                        <a:t>2019</a:t>
                      </a:r>
                      <a:endParaRPr lang="tr-TR" sz="1200" b="0">
                        <a:solidFill>
                          <a:srgbClr val="454545"/>
                        </a:solidFill>
                        <a:latin typeface="Roboto"/>
                      </a:endParaRP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vMerge="1">
                  <a:txBody>
                    <a:bodyPr/>
                    <a:lstStyle/>
                    <a:p>
                      <a:endParaRPr lang="tr-TR"/>
                    </a:p>
                  </a:txBody>
                  <a:tcPr/>
                </a:tc>
                <a:tc vMerge="1">
                  <a:txBody>
                    <a:bodyPr/>
                    <a:lstStyle/>
                    <a:p>
                      <a:endParaRPr lang="tr-TR"/>
                    </a:p>
                  </a:txBody>
                  <a:tcPr/>
                </a:tc>
                <a:tc vMerge="1">
                  <a:txBody>
                    <a:bodyPr/>
                    <a:lstStyle/>
                    <a:p>
                      <a:endParaRPr lang="tr-TR"/>
                    </a:p>
                  </a:txBody>
                  <a:tcPr/>
                </a:tc>
                <a:tc>
                  <a:txBody>
                    <a:bodyPr/>
                    <a:lstStyle/>
                    <a:p>
                      <a:pPr fontAlgn="t"/>
                      <a:r>
                        <a:rPr lang="tr-TR" sz="1200" b="1">
                          <a:solidFill>
                            <a:srgbClr val="454545"/>
                          </a:solidFill>
                          <a:latin typeface="Roboto"/>
                        </a:rPr>
                        <a:t>2018</a:t>
                      </a:r>
                      <a:endParaRPr lang="tr-TR" sz="1200" b="0">
                        <a:solidFill>
                          <a:srgbClr val="454545"/>
                        </a:solidFill>
                        <a:latin typeface="Roboto"/>
                      </a:endParaRP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1">
                          <a:solidFill>
                            <a:srgbClr val="454545"/>
                          </a:solidFill>
                          <a:latin typeface="Roboto"/>
                        </a:rPr>
                        <a:t>2019</a:t>
                      </a:r>
                      <a:endParaRPr lang="tr-TR" sz="1200" b="0">
                        <a:solidFill>
                          <a:srgbClr val="454545"/>
                        </a:solidFill>
                        <a:latin typeface="Roboto"/>
                      </a:endParaRP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1">
                          <a:solidFill>
                            <a:srgbClr val="454545"/>
                          </a:solidFill>
                          <a:latin typeface="Roboto"/>
                        </a:rPr>
                        <a:t>2020</a:t>
                      </a:r>
                      <a:endParaRPr lang="tr-TR" sz="1200" b="0">
                        <a:solidFill>
                          <a:srgbClr val="454545"/>
                        </a:solidFill>
                        <a:latin typeface="Roboto"/>
                      </a:endParaRP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1">
                          <a:solidFill>
                            <a:srgbClr val="454545"/>
                          </a:solidFill>
                          <a:latin typeface="Roboto"/>
                        </a:rPr>
                        <a:t>2018-19</a:t>
                      </a:r>
                      <a:endParaRPr lang="tr-TR" sz="1200" b="0">
                        <a:solidFill>
                          <a:srgbClr val="454545"/>
                        </a:solidFill>
                        <a:latin typeface="Roboto"/>
                      </a:endParaRP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1">
                          <a:solidFill>
                            <a:srgbClr val="454545"/>
                          </a:solidFill>
                          <a:latin typeface="Roboto"/>
                        </a:rPr>
                        <a:t>2019-20</a:t>
                      </a:r>
                      <a:endParaRPr lang="tr-TR" sz="1200" b="0">
                        <a:solidFill>
                          <a:srgbClr val="454545"/>
                        </a:solidFill>
                        <a:latin typeface="Roboto"/>
                      </a:endParaRP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extLst>
                  <a:ext uri="{0D108BD9-81ED-4DB2-BD59-A6C34878D82A}">
                    <a16:rowId xmlns:a16="http://schemas.microsoft.com/office/drawing/2014/main" val="10001"/>
                  </a:ext>
                </a:extLst>
              </a:tr>
              <a:tr h="295586">
                <a:tc>
                  <a:txBody>
                    <a:bodyPr/>
                    <a:lstStyle/>
                    <a:p>
                      <a:pPr fontAlgn="t"/>
                      <a:r>
                        <a:rPr lang="tr-TR" sz="1200" b="0">
                          <a:solidFill>
                            <a:srgbClr val="454545"/>
                          </a:solidFill>
                          <a:latin typeface="Roboto"/>
                        </a:rPr>
                        <a:t>1</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1</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Alibaba</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dirty="0">
                          <a:solidFill>
                            <a:srgbClr val="454545"/>
                          </a:solidFill>
                          <a:latin typeface="Roboto"/>
                        </a:rPr>
                        <a:t>Çin</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dirty="0">
                          <a:solidFill>
                            <a:srgbClr val="454545"/>
                          </a:solidFill>
                          <a:latin typeface="Roboto"/>
                        </a:rPr>
                        <a:t>E-ticaret</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866</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954</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   1,145</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10.2</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20.1</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extLst>
                  <a:ext uri="{0D108BD9-81ED-4DB2-BD59-A6C34878D82A}">
                    <a16:rowId xmlns:a16="http://schemas.microsoft.com/office/drawing/2014/main" val="10002"/>
                  </a:ext>
                </a:extLst>
              </a:tr>
              <a:tr h="264986">
                <a:tc>
                  <a:txBody>
                    <a:bodyPr/>
                    <a:lstStyle/>
                    <a:p>
                      <a:pPr fontAlgn="t"/>
                      <a:r>
                        <a:rPr lang="tr-TR" sz="1200" b="0">
                          <a:solidFill>
                            <a:srgbClr val="454545"/>
                          </a:solidFill>
                          <a:latin typeface="Roboto"/>
                        </a:rPr>
                        <a:t>2</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2</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Amazon</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dirty="0">
                          <a:solidFill>
                            <a:srgbClr val="454545"/>
                          </a:solidFill>
                          <a:latin typeface="Roboto"/>
                        </a:rPr>
                        <a:t>ABD</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dirty="0">
                          <a:solidFill>
                            <a:srgbClr val="454545"/>
                          </a:solidFill>
                          <a:latin typeface="Roboto"/>
                        </a:rPr>
                        <a:t>E-ticaret</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344</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417</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575</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21.0</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38.0</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extLst>
                  <a:ext uri="{0D108BD9-81ED-4DB2-BD59-A6C34878D82A}">
                    <a16:rowId xmlns:a16="http://schemas.microsoft.com/office/drawing/2014/main" val="10003"/>
                  </a:ext>
                </a:extLst>
              </a:tr>
              <a:tr h="264986">
                <a:tc>
                  <a:txBody>
                    <a:bodyPr/>
                    <a:lstStyle/>
                    <a:p>
                      <a:pPr fontAlgn="t"/>
                      <a:r>
                        <a:rPr lang="tr-TR" sz="1200" b="0">
                          <a:solidFill>
                            <a:srgbClr val="454545"/>
                          </a:solidFill>
                          <a:latin typeface="Roboto"/>
                        </a:rPr>
                        <a:t>3</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3</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JD.com</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dirty="0">
                          <a:solidFill>
                            <a:srgbClr val="454545"/>
                          </a:solidFill>
                          <a:latin typeface="Roboto"/>
                        </a:rPr>
                        <a:t>Çin</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dirty="0">
                          <a:solidFill>
                            <a:srgbClr val="454545"/>
                          </a:solidFill>
                          <a:latin typeface="Roboto"/>
                        </a:rPr>
                        <a:t>E-ticaret</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253</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302</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379</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19.1</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25.4</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extLst>
                  <a:ext uri="{0D108BD9-81ED-4DB2-BD59-A6C34878D82A}">
                    <a16:rowId xmlns:a16="http://schemas.microsoft.com/office/drawing/2014/main" val="10004"/>
                  </a:ext>
                </a:extLst>
              </a:tr>
              <a:tr h="264986">
                <a:tc>
                  <a:txBody>
                    <a:bodyPr/>
                    <a:lstStyle/>
                    <a:p>
                      <a:pPr fontAlgn="t"/>
                      <a:r>
                        <a:rPr lang="tr-TR" sz="1200" b="0">
                          <a:solidFill>
                            <a:srgbClr val="454545"/>
                          </a:solidFill>
                          <a:latin typeface="Roboto"/>
                        </a:rPr>
                        <a:t>4</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4</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Pinduoduo</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dirty="0">
                          <a:solidFill>
                            <a:srgbClr val="454545"/>
                          </a:solidFill>
                          <a:latin typeface="Roboto"/>
                        </a:rPr>
                        <a:t>Çin</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dirty="0">
                          <a:solidFill>
                            <a:srgbClr val="454545"/>
                          </a:solidFill>
                          <a:latin typeface="Roboto"/>
                        </a:rPr>
                        <a:t>E-ticaret</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71</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146</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242</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104.4</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65.9</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extLst>
                  <a:ext uri="{0D108BD9-81ED-4DB2-BD59-A6C34878D82A}">
                    <a16:rowId xmlns:a16="http://schemas.microsoft.com/office/drawing/2014/main" val="10005"/>
                  </a:ext>
                </a:extLst>
              </a:tr>
              <a:tr h="435335">
                <a:tc>
                  <a:txBody>
                    <a:bodyPr/>
                    <a:lstStyle/>
                    <a:p>
                      <a:pPr fontAlgn="t"/>
                      <a:r>
                        <a:rPr lang="tr-TR" sz="1200" b="0">
                          <a:solidFill>
                            <a:srgbClr val="454545"/>
                          </a:solidFill>
                          <a:latin typeface="Roboto"/>
                        </a:rPr>
                        <a:t>5</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9</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Shopify</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dirty="0">
                          <a:solidFill>
                            <a:srgbClr val="454545"/>
                          </a:solidFill>
                          <a:latin typeface="Roboto"/>
                        </a:rPr>
                        <a:t>Kanada</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dirty="0">
                          <a:solidFill>
                            <a:srgbClr val="454545"/>
                          </a:solidFill>
                          <a:latin typeface="Roboto"/>
                        </a:rPr>
                        <a:t>Internet Medya</a:t>
                      </a:r>
                      <a:r>
                        <a:rPr lang="tr-TR" sz="1200" b="0" baseline="0" dirty="0">
                          <a:solidFill>
                            <a:srgbClr val="454545"/>
                          </a:solidFill>
                          <a:latin typeface="Roboto"/>
                        </a:rPr>
                        <a:t> ve hizmetleri</a:t>
                      </a:r>
                      <a:endParaRPr lang="tr-TR" sz="1200" b="0" dirty="0">
                        <a:solidFill>
                          <a:srgbClr val="454545"/>
                        </a:solidFill>
                        <a:latin typeface="Roboto"/>
                      </a:endParaRP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dirty="0">
                          <a:solidFill>
                            <a:srgbClr val="454545"/>
                          </a:solidFill>
                          <a:latin typeface="Roboto"/>
                        </a:rPr>
                        <a:t>41</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61</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120</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48.7</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95.6</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extLst>
                  <a:ext uri="{0D108BD9-81ED-4DB2-BD59-A6C34878D82A}">
                    <a16:rowId xmlns:a16="http://schemas.microsoft.com/office/drawing/2014/main" val="10006"/>
                  </a:ext>
                </a:extLst>
              </a:tr>
              <a:tr h="264986">
                <a:tc>
                  <a:txBody>
                    <a:bodyPr/>
                    <a:lstStyle/>
                    <a:p>
                      <a:pPr fontAlgn="t"/>
                      <a:r>
                        <a:rPr lang="tr-TR" sz="1200" b="0">
                          <a:solidFill>
                            <a:srgbClr val="454545"/>
                          </a:solidFill>
                          <a:latin typeface="Roboto"/>
                        </a:rPr>
                        <a:t>6</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7</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eBay</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dirty="0">
                          <a:solidFill>
                            <a:srgbClr val="454545"/>
                          </a:solidFill>
                          <a:latin typeface="Roboto"/>
                        </a:rPr>
                        <a:t>ABD</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dirty="0">
                          <a:solidFill>
                            <a:srgbClr val="454545"/>
                          </a:solidFill>
                          <a:latin typeface="Roboto"/>
                        </a:rPr>
                        <a:t>E-ticaret</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90</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86</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100</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-4.8</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17.0</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extLst>
                  <a:ext uri="{0D108BD9-81ED-4DB2-BD59-A6C34878D82A}">
                    <a16:rowId xmlns:a16="http://schemas.microsoft.com/office/drawing/2014/main" val="10007"/>
                  </a:ext>
                </a:extLst>
              </a:tr>
              <a:tr h="264986">
                <a:tc>
                  <a:txBody>
                    <a:bodyPr/>
                    <a:lstStyle/>
                    <a:p>
                      <a:pPr fontAlgn="t"/>
                      <a:r>
                        <a:rPr lang="tr-TR" sz="1200" b="0">
                          <a:solidFill>
                            <a:srgbClr val="454545"/>
                          </a:solidFill>
                          <a:latin typeface="Roboto"/>
                        </a:rPr>
                        <a:t>7</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10</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Meituan</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dirty="0">
                          <a:solidFill>
                            <a:srgbClr val="454545"/>
                          </a:solidFill>
                          <a:latin typeface="Roboto"/>
                        </a:rPr>
                        <a:t>Çin</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dirty="0">
                          <a:solidFill>
                            <a:srgbClr val="454545"/>
                          </a:solidFill>
                          <a:latin typeface="Roboto"/>
                        </a:rPr>
                        <a:t>E-ticaret</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43</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57</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71</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33.0</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24.6</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extLst>
                  <a:ext uri="{0D108BD9-81ED-4DB2-BD59-A6C34878D82A}">
                    <a16:rowId xmlns:a16="http://schemas.microsoft.com/office/drawing/2014/main" val="10008"/>
                  </a:ext>
                </a:extLst>
              </a:tr>
              <a:tr h="435335">
                <a:tc>
                  <a:txBody>
                    <a:bodyPr/>
                    <a:lstStyle/>
                    <a:p>
                      <a:pPr fontAlgn="t"/>
                      <a:r>
                        <a:rPr lang="tr-TR" sz="1200" b="0">
                          <a:solidFill>
                            <a:srgbClr val="454545"/>
                          </a:solidFill>
                          <a:latin typeface="Roboto"/>
                        </a:rPr>
                        <a:t>8</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12</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Walmart</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dirty="0">
                          <a:solidFill>
                            <a:srgbClr val="454545"/>
                          </a:solidFill>
                          <a:latin typeface="Roboto"/>
                        </a:rPr>
                        <a:t>ABD</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dirty="0">
                          <a:solidFill>
                            <a:srgbClr val="454545"/>
                          </a:solidFill>
                          <a:latin typeface="Roboto"/>
                        </a:rPr>
                        <a:t>Perakende</a:t>
                      </a:r>
                      <a:r>
                        <a:rPr lang="tr-TR" sz="1200" b="0" baseline="0" dirty="0">
                          <a:solidFill>
                            <a:srgbClr val="454545"/>
                          </a:solidFill>
                          <a:latin typeface="Roboto"/>
                        </a:rPr>
                        <a:t> tüketim ürünleri</a:t>
                      </a:r>
                      <a:endParaRPr lang="tr-TR" sz="1200" b="0" dirty="0">
                        <a:solidFill>
                          <a:srgbClr val="454545"/>
                        </a:solidFill>
                        <a:latin typeface="Roboto"/>
                      </a:endParaRP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25</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37</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64</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47.0</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72.4</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extLst>
                  <a:ext uri="{0D108BD9-81ED-4DB2-BD59-A6C34878D82A}">
                    <a16:rowId xmlns:a16="http://schemas.microsoft.com/office/drawing/2014/main" val="10009"/>
                  </a:ext>
                </a:extLst>
              </a:tr>
              <a:tr h="435335">
                <a:tc>
                  <a:txBody>
                    <a:bodyPr/>
                    <a:lstStyle/>
                    <a:p>
                      <a:pPr fontAlgn="t"/>
                      <a:r>
                        <a:rPr lang="tr-TR" sz="1200" b="0">
                          <a:solidFill>
                            <a:srgbClr val="454545"/>
                          </a:solidFill>
                          <a:latin typeface="Roboto"/>
                        </a:rPr>
                        <a:t>9</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8</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Uber</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dirty="0">
                          <a:solidFill>
                            <a:srgbClr val="454545"/>
                          </a:solidFill>
                          <a:latin typeface="Roboto"/>
                        </a:rPr>
                        <a:t>ABD</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dirty="0">
                          <a:solidFill>
                            <a:srgbClr val="454545"/>
                          </a:solidFill>
                          <a:latin typeface="Roboto"/>
                        </a:rPr>
                        <a:t>Internet Medya</a:t>
                      </a:r>
                      <a:r>
                        <a:rPr lang="tr-TR" sz="1200" b="0" baseline="0" dirty="0">
                          <a:solidFill>
                            <a:srgbClr val="454545"/>
                          </a:solidFill>
                          <a:latin typeface="Roboto"/>
                        </a:rPr>
                        <a:t> ve hizmetleri</a:t>
                      </a:r>
                      <a:endParaRPr lang="tr-TR" sz="1200" b="0" dirty="0">
                        <a:solidFill>
                          <a:srgbClr val="454545"/>
                        </a:solidFill>
                        <a:latin typeface="Roboto"/>
                      </a:endParaRP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50</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65</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58</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30.5</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-10.9</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extLst>
                  <a:ext uri="{0D108BD9-81ED-4DB2-BD59-A6C34878D82A}">
                    <a16:rowId xmlns:a16="http://schemas.microsoft.com/office/drawing/2014/main" val="10010"/>
                  </a:ext>
                </a:extLst>
              </a:tr>
              <a:tr h="264986">
                <a:tc>
                  <a:txBody>
                    <a:bodyPr/>
                    <a:lstStyle/>
                    <a:p>
                      <a:pPr fontAlgn="t"/>
                      <a:r>
                        <a:rPr lang="tr-TR" sz="1200" b="0">
                          <a:solidFill>
                            <a:srgbClr val="454545"/>
                          </a:solidFill>
                          <a:latin typeface="Roboto"/>
                        </a:rPr>
                        <a:t>10</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13</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Rakuten</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dirty="0">
                          <a:solidFill>
                            <a:srgbClr val="454545"/>
                          </a:solidFill>
                          <a:latin typeface="Roboto"/>
                        </a:rPr>
                        <a:t>Japonya</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dirty="0">
                          <a:solidFill>
                            <a:srgbClr val="454545"/>
                          </a:solidFill>
                          <a:latin typeface="Roboto"/>
                        </a:rPr>
                        <a:t>E-ticaret</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30</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34</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42</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13.6</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24.2</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extLst>
                  <a:ext uri="{0D108BD9-81ED-4DB2-BD59-A6C34878D82A}">
                    <a16:rowId xmlns:a16="http://schemas.microsoft.com/office/drawing/2014/main" val="10011"/>
                  </a:ext>
                </a:extLst>
              </a:tr>
              <a:tr h="309891">
                <a:tc>
                  <a:txBody>
                    <a:bodyPr/>
                    <a:lstStyle/>
                    <a:p>
                      <a:pPr fontAlgn="t"/>
                      <a:r>
                        <a:rPr lang="tr-TR" sz="1200" b="0">
                          <a:solidFill>
                            <a:srgbClr val="454545"/>
                          </a:solidFill>
                          <a:latin typeface="Roboto"/>
                        </a:rPr>
                        <a:t>11</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5</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Expedia</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dirty="0">
                          <a:solidFill>
                            <a:srgbClr val="454545"/>
                          </a:solidFill>
                          <a:latin typeface="Roboto"/>
                        </a:rPr>
                        <a:t>ABD</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dirty="0">
                          <a:solidFill>
                            <a:srgbClr val="454545"/>
                          </a:solidFill>
                          <a:latin typeface="Roboto"/>
                        </a:rPr>
                        <a:t>Internet Medya</a:t>
                      </a:r>
                      <a:r>
                        <a:rPr lang="tr-TR" sz="1200" b="0" baseline="0" dirty="0">
                          <a:solidFill>
                            <a:srgbClr val="454545"/>
                          </a:solidFill>
                          <a:latin typeface="Roboto"/>
                        </a:rPr>
                        <a:t> ve hizmetleri</a:t>
                      </a:r>
                      <a:endParaRPr lang="tr-TR" sz="1200" b="0" dirty="0">
                        <a:solidFill>
                          <a:srgbClr val="454545"/>
                        </a:solidFill>
                        <a:latin typeface="Roboto"/>
                      </a:endParaRP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100</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108</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37</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8.2</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-65.9</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extLst>
                  <a:ext uri="{0D108BD9-81ED-4DB2-BD59-A6C34878D82A}">
                    <a16:rowId xmlns:a16="http://schemas.microsoft.com/office/drawing/2014/main" val="10012"/>
                  </a:ext>
                </a:extLst>
              </a:tr>
              <a:tr h="341376">
                <a:tc>
                  <a:txBody>
                    <a:bodyPr/>
                    <a:lstStyle/>
                    <a:p>
                      <a:pPr fontAlgn="t"/>
                      <a:r>
                        <a:rPr lang="tr-TR" sz="1200" b="0">
                          <a:solidFill>
                            <a:srgbClr val="454545"/>
                          </a:solidFill>
                          <a:latin typeface="Roboto"/>
                        </a:rPr>
                        <a:t>12</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6</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Booking Holdings</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dirty="0">
                          <a:solidFill>
                            <a:srgbClr val="454545"/>
                          </a:solidFill>
                          <a:latin typeface="Roboto"/>
                        </a:rPr>
                        <a:t>ABD</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dirty="0">
                          <a:solidFill>
                            <a:srgbClr val="454545"/>
                          </a:solidFill>
                          <a:latin typeface="Roboto"/>
                        </a:rPr>
                        <a:t>Internet Medya</a:t>
                      </a:r>
                      <a:r>
                        <a:rPr lang="tr-TR" sz="1200" b="0" baseline="0" dirty="0">
                          <a:solidFill>
                            <a:srgbClr val="454545"/>
                          </a:solidFill>
                          <a:latin typeface="Roboto"/>
                        </a:rPr>
                        <a:t> ve hizmetleri</a:t>
                      </a:r>
                      <a:endParaRPr lang="tr-TR" sz="1200" b="0" dirty="0">
                        <a:solidFill>
                          <a:srgbClr val="454545"/>
                        </a:solidFill>
                        <a:latin typeface="Roboto"/>
                      </a:endParaRP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93</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96</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35</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4.0</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-63.3</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extLst>
                  <a:ext uri="{0D108BD9-81ED-4DB2-BD59-A6C34878D82A}">
                    <a16:rowId xmlns:a16="http://schemas.microsoft.com/office/drawing/2014/main" val="10013"/>
                  </a:ext>
                </a:extLst>
              </a:tr>
              <a:tr h="377952">
                <a:tc>
                  <a:txBody>
                    <a:bodyPr/>
                    <a:lstStyle/>
                    <a:p>
                      <a:pPr fontAlgn="t"/>
                      <a:r>
                        <a:rPr lang="tr-TR" sz="1200" b="0">
                          <a:solidFill>
                            <a:srgbClr val="454545"/>
                          </a:solidFill>
                          <a:latin typeface="Roboto"/>
                        </a:rPr>
                        <a:t>13</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11</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Airbnb</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dirty="0">
                          <a:solidFill>
                            <a:srgbClr val="454545"/>
                          </a:solidFill>
                          <a:latin typeface="Roboto"/>
                        </a:rPr>
                        <a:t>ABD</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dirty="0">
                          <a:solidFill>
                            <a:srgbClr val="454545"/>
                          </a:solidFill>
                          <a:latin typeface="Roboto"/>
                        </a:rPr>
                        <a:t>Internet Medya</a:t>
                      </a:r>
                      <a:r>
                        <a:rPr lang="tr-TR" sz="1200" b="0" baseline="0" dirty="0">
                          <a:solidFill>
                            <a:srgbClr val="454545"/>
                          </a:solidFill>
                          <a:latin typeface="Roboto"/>
                        </a:rPr>
                        <a:t> ve hizmetleri</a:t>
                      </a:r>
                      <a:endParaRPr lang="tr-TR" sz="1200" b="0" dirty="0">
                        <a:solidFill>
                          <a:srgbClr val="454545"/>
                        </a:solidFill>
                        <a:latin typeface="Roboto"/>
                      </a:endParaRP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29</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38</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24</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29.3</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tr-TR" sz="1200" b="0">
                          <a:solidFill>
                            <a:srgbClr val="454545"/>
                          </a:solidFill>
                          <a:latin typeface="Roboto"/>
                        </a:rPr>
                        <a:t>-37.1</a:t>
                      </a:r>
                    </a:p>
                  </a:txBody>
                  <a:tcPr marL="43142" marR="43142" marT="43142" marB="4314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extLst>
                  <a:ext uri="{0D108BD9-81ED-4DB2-BD59-A6C34878D82A}">
                    <a16:rowId xmlns:a16="http://schemas.microsoft.com/office/drawing/2014/main" val="10014"/>
                  </a:ext>
                </a:extLst>
              </a:tr>
              <a:tr h="264986">
                <a:tc>
                  <a:txBody>
                    <a:bodyPr/>
                    <a:lstStyle/>
                    <a:p>
                      <a:pPr fontAlgn="t"/>
                      <a:r>
                        <a:rPr lang="tr-TR" sz="1200"/>
                        <a:t> </a:t>
                      </a:r>
                    </a:p>
                  </a:txBody>
                  <a:tcPr marL="43142" marR="43142" marT="43142" marB="43142">
                    <a:lnL>
                      <a:noFill/>
                    </a:lnL>
                    <a:lnR>
                      <a:noFill/>
                    </a:lnR>
                    <a:lnT w="9525" cap="flat" cmpd="sng" algn="ctr">
                      <a:solidFill>
                        <a:srgbClr val="DDDDDD"/>
                      </a:solidFill>
                      <a:prstDash val="solid"/>
                      <a:round/>
                      <a:headEnd type="none" w="med" len="med"/>
                      <a:tailEnd type="none" w="med" len="med"/>
                    </a:lnT>
                    <a:lnB>
                      <a:noFill/>
                    </a:lnB>
                  </a:tcPr>
                </a:tc>
                <a:tc>
                  <a:txBody>
                    <a:bodyPr/>
                    <a:lstStyle/>
                    <a:p>
                      <a:pPr fontAlgn="t"/>
                      <a:r>
                        <a:rPr lang="tr-TR" sz="1200"/>
                        <a:t> </a:t>
                      </a:r>
                    </a:p>
                  </a:txBody>
                  <a:tcPr marL="43142" marR="43142" marT="43142" marB="43142">
                    <a:lnL>
                      <a:noFill/>
                    </a:lnL>
                    <a:lnR>
                      <a:noFill/>
                    </a:lnR>
                    <a:lnT w="9525" cap="flat" cmpd="sng" algn="ctr">
                      <a:solidFill>
                        <a:srgbClr val="DDDDDD"/>
                      </a:solidFill>
                      <a:prstDash val="solid"/>
                      <a:round/>
                      <a:headEnd type="none" w="med" len="med"/>
                      <a:tailEnd type="none" w="med" len="med"/>
                    </a:lnT>
                    <a:lnB>
                      <a:noFill/>
                    </a:lnB>
                  </a:tcPr>
                </a:tc>
                <a:tc gridSpan="2">
                  <a:txBody>
                    <a:bodyPr/>
                    <a:lstStyle/>
                    <a:p>
                      <a:pPr fontAlgn="t"/>
                      <a:r>
                        <a:rPr lang="tr-TR" sz="1200" b="1" dirty="0">
                          <a:solidFill>
                            <a:srgbClr val="454545"/>
                          </a:solidFill>
                          <a:latin typeface="Roboto"/>
                        </a:rPr>
                        <a:t>Diğer</a:t>
                      </a:r>
                      <a:endParaRPr lang="tr-TR" sz="1200" b="0" dirty="0">
                        <a:solidFill>
                          <a:srgbClr val="454545"/>
                        </a:solidFill>
                        <a:latin typeface="Roboto"/>
                      </a:endParaRPr>
                    </a:p>
                  </a:txBody>
                  <a:tcPr marL="43142" marR="43142" marT="43142" marB="43142">
                    <a:lnL>
                      <a:noFill/>
                    </a:lnL>
                    <a:lnR>
                      <a:noFill/>
                    </a:lnR>
                    <a:lnT w="9525" cap="flat" cmpd="sng" algn="ctr">
                      <a:solidFill>
                        <a:srgbClr val="DDDDDD"/>
                      </a:solidFill>
                      <a:prstDash val="solid"/>
                      <a:round/>
                      <a:headEnd type="none" w="med" len="med"/>
                      <a:tailEnd type="none" w="med" len="med"/>
                    </a:lnT>
                    <a:lnB>
                      <a:noFill/>
                    </a:lnB>
                  </a:tcPr>
                </a:tc>
                <a:tc hMerge="1">
                  <a:txBody>
                    <a:bodyPr/>
                    <a:lstStyle/>
                    <a:p>
                      <a:endParaRPr lang="tr-TR"/>
                    </a:p>
                  </a:txBody>
                  <a:tcPr/>
                </a:tc>
                <a:tc>
                  <a:txBody>
                    <a:bodyPr/>
                    <a:lstStyle/>
                    <a:p>
                      <a:pPr fontAlgn="t"/>
                      <a:r>
                        <a:rPr lang="tr-TR" sz="1200"/>
                        <a:t> </a:t>
                      </a:r>
                    </a:p>
                  </a:txBody>
                  <a:tcPr marL="43142" marR="43142" marT="43142" marB="43142">
                    <a:lnL>
                      <a:noFill/>
                    </a:lnL>
                    <a:lnR>
                      <a:noFill/>
                    </a:lnR>
                    <a:lnT w="9525" cap="flat" cmpd="sng" algn="ctr">
                      <a:solidFill>
                        <a:srgbClr val="DDDDDD"/>
                      </a:solidFill>
                      <a:prstDash val="solid"/>
                      <a:round/>
                      <a:headEnd type="none" w="med" len="med"/>
                      <a:tailEnd type="none" w="med" len="med"/>
                    </a:lnT>
                    <a:lnB>
                      <a:noFill/>
                    </a:lnB>
                  </a:tcPr>
                </a:tc>
                <a:tc>
                  <a:txBody>
                    <a:bodyPr/>
                    <a:lstStyle/>
                    <a:p>
                      <a:pPr fontAlgn="t"/>
                      <a:r>
                        <a:rPr lang="tr-TR" sz="1200" b="1">
                          <a:solidFill>
                            <a:srgbClr val="454545"/>
                          </a:solidFill>
                          <a:latin typeface="Roboto"/>
                        </a:rPr>
                        <a:t>2,035</a:t>
                      </a:r>
                      <a:endParaRPr lang="tr-TR" sz="1200" b="0">
                        <a:solidFill>
                          <a:srgbClr val="454545"/>
                        </a:solidFill>
                        <a:latin typeface="Roboto"/>
                      </a:endParaRPr>
                    </a:p>
                  </a:txBody>
                  <a:tcPr marL="43142" marR="43142" marT="43142" marB="43142">
                    <a:lnL>
                      <a:noFill/>
                    </a:lnL>
                    <a:lnR>
                      <a:noFill/>
                    </a:lnR>
                    <a:lnT w="9525" cap="flat" cmpd="sng" algn="ctr">
                      <a:solidFill>
                        <a:srgbClr val="DDDDDD"/>
                      </a:solidFill>
                      <a:prstDash val="solid"/>
                      <a:round/>
                      <a:headEnd type="none" w="med" len="med"/>
                      <a:tailEnd type="none" w="med" len="med"/>
                    </a:lnT>
                    <a:lnB>
                      <a:noFill/>
                    </a:lnB>
                  </a:tcPr>
                </a:tc>
                <a:tc>
                  <a:txBody>
                    <a:bodyPr/>
                    <a:lstStyle/>
                    <a:p>
                      <a:pPr fontAlgn="t"/>
                      <a:r>
                        <a:rPr lang="tr-TR" sz="1200" b="1">
                          <a:solidFill>
                            <a:srgbClr val="454545"/>
                          </a:solidFill>
                          <a:latin typeface="Roboto"/>
                        </a:rPr>
                        <a:t>2,399</a:t>
                      </a:r>
                      <a:endParaRPr lang="tr-TR" sz="1200" b="0">
                        <a:solidFill>
                          <a:srgbClr val="454545"/>
                        </a:solidFill>
                        <a:latin typeface="Roboto"/>
                      </a:endParaRPr>
                    </a:p>
                  </a:txBody>
                  <a:tcPr marL="43142" marR="43142" marT="43142" marB="43142">
                    <a:lnL>
                      <a:noFill/>
                    </a:lnL>
                    <a:lnR>
                      <a:noFill/>
                    </a:lnR>
                    <a:lnT w="9525" cap="flat" cmpd="sng" algn="ctr">
                      <a:solidFill>
                        <a:srgbClr val="DDDDDD"/>
                      </a:solidFill>
                      <a:prstDash val="solid"/>
                      <a:round/>
                      <a:headEnd type="none" w="med" len="med"/>
                      <a:tailEnd type="none" w="med" len="med"/>
                    </a:lnT>
                    <a:lnB>
                      <a:noFill/>
                    </a:lnB>
                  </a:tcPr>
                </a:tc>
                <a:tc>
                  <a:txBody>
                    <a:bodyPr/>
                    <a:lstStyle/>
                    <a:p>
                      <a:pPr fontAlgn="t"/>
                      <a:r>
                        <a:rPr lang="tr-TR" sz="1200" b="1">
                          <a:solidFill>
                            <a:srgbClr val="454545"/>
                          </a:solidFill>
                          <a:latin typeface="Roboto"/>
                        </a:rPr>
                        <a:t>2,890</a:t>
                      </a:r>
                      <a:endParaRPr lang="tr-TR" sz="1200" b="0">
                        <a:solidFill>
                          <a:srgbClr val="454545"/>
                        </a:solidFill>
                        <a:latin typeface="Roboto"/>
                      </a:endParaRPr>
                    </a:p>
                  </a:txBody>
                  <a:tcPr marL="43142" marR="43142" marT="43142" marB="43142">
                    <a:lnL>
                      <a:noFill/>
                    </a:lnL>
                    <a:lnR>
                      <a:noFill/>
                    </a:lnR>
                    <a:lnT w="9525" cap="flat" cmpd="sng" algn="ctr">
                      <a:solidFill>
                        <a:srgbClr val="DDDDDD"/>
                      </a:solidFill>
                      <a:prstDash val="solid"/>
                      <a:round/>
                      <a:headEnd type="none" w="med" len="med"/>
                      <a:tailEnd type="none" w="med" len="med"/>
                    </a:lnT>
                    <a:lnB>
                      <a:noFill/>
                    </a:lnB>
                  </a:tcPr>
                </a:tc>
                <a:tc>
                  <a:txBody>
                    <a:bodyPr/>
                    <a:lstStyle/>
                    <a:p>
                      <a:pPr fontAlgn="t"/>
                      <a:r>
                        <a:rPr lang="tr-TR" sz="1200" b="1">
                          <a:solidFill>
                            <a:srgbClr val="454545"/>
                          </a:solidFill>
                          <a:latin typeface="Roboto"/>
                        </a:rPr>
                        <a:t>17.9</a:t>
                      </a:r>
                      <a:endParaRPr lang="tr-TR" sz="1200" b="0">
                        <a:solidFill>
                          <a:srgbClr val="454545"/>
                        </a:solidFill>
                        <a:latin typeface="Roboto"/>
                      </a:endParaRPr>
                    </a:p>
                  </a:txBody>
                  <a:tcPr marL="43142" marR="43142" marT="43142" marB="43142">
                    <a:lnL>
                      <a:noFill/>
                    </a:lnL>
                    <a:lnR>
                      <a:noFill/>
                    </a:lnR>
                    <a:lnT w="9525" cap="flat" cmpd="sng" algn="ctr">
                      <a:solidFill>
                        <a:srgbClr val="DDDDDD"/>
                      </a:solidFill>
                      <a:prstDash val="solid"/>
                      <a:round/>
                      <a:headEnd type="none" w="med" len="med"/>
                      <a:tailEnd type="none" w="med" len="med"/>
                    </a:lnT>
                    <a:lnB>
                      <a:noFill/>
                    </a:lnB>
                  </a:tcPr>
                </a:tc>
                <a:tc>
                  <a:txBody>
                    <a:bodyPr/>
                    <a:lstStyle/>
                    <a:p>
                      <a:pPr fontAlgn="t"/>
                      <a:r>
                        <a:rPr lang="tr-TR" sz="1200" b="1" dirty="0">
                          <a:solidFill>
                            <a:srgbClr val="454545"/>
                          </a:solidFill>
                          <a:latin typeface="Roboto"/>
                        </a:rPr>
                        <a:t>20.5</a:t>
                      </a:r>
                      <a:endParaRPr lang="tr-TR" sz="1200" b="0" dirty="0">
                        <a:solidFill>
                          <a:srgbClr val="454545"/>
                        </a:solidFill>
                        <a:latin typeface="Roboto"/>
                      </a:endParaRPr>
                    </a:p>
                  </a:txBody>
                  <a:tcPr marL="43142" marR="43142" marT="43142" marB="43142">
                    <a:lnL>
                      <a:noFill/>
                    </a:lnL>
                    <a:lnR>
                      <a:noFill/>
                    </a:lnR>
                    <a:lnT w="9525" cap="flat" cmpd="sng" algn="ctr">
                      <a:solidFill>
                        <a:srgbClr val="DDDDDD"/>
                      </a:solidFill>
                      <a:prstDash val="solid"/>
                      <a:round/>
                      <a:headEnd type="none" w="med" len="med"/>
                      <a:tailEnd type="none" w="med" len="med"/>
                    </a:lnT>
                    <a:lnB>
                      <a:noFill/>
                    </a:lnB>
                  </a:tcPr>
                </a:tc>
                <a:extLst>
                  <a:ext uri="{0D108BD9-81ED-4DB2-BD59-A6C34878D82A}">
                    <a16:rowId xmlns:a16="http://schemas.microsoft.com/office/drawing/2014/main" val="10015"/>
                  </a:ext>
                </a:extLst>
              </a:tr>
            </a:tbl>
          </a:graphicData>
        </a:graphic>
      </p:graphicFrame>
    </p:spTree>
    <p:extLst>
      <p:ext uri="{BB962C8B-B14F-4D97-AF65-F5344CB8AC3E}">
        <p14:creationId xmlns:p14="http://schemas.microsoft.com/office/powerpoint/2010/main" val="3888133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F51EBEB-39E8-49C4-832F-059B56A7F78C}"/>
              </a:ext>
            </a:extLst>
          </p:cNvPr>
          <p:cNvSpPr>
            <a:spLocks noGrp="1"/>
          </p:cNvSpPr>
          <p:nvPr>
            <p:ph idx="1"/>
          </p:nvPr>
        </p:nvSpPr>
        <p:spPr>
          <a:xfrm>
            <a:off x="6090574" y="1338628"/>
            <a:ext cx="4977578" cy="3639289"/>
          </a:xfrm>
        </p:spPr>
        <p:txBody>
          <a:bodyPr anchor="ctr">
            <a:normAutofit/>
          </a:bodyPr>
          <a:lstStyle/>
          <a:p>
            <a:pPr marL="0" indent="0">
              <a:buNone/>
            </a:pPr>
            <a:endParaRPr lang="x-none" sz="3600" dirty="0">
              <a:solidFill>
                <a:schemeClr val="accent1">
                  <a:lumMod val="75000"/>
                </a:schemeClr>
              </a:solidFill>
              <a:latin typeface="Arial Nova" panose="020B0504020202020204" pitchFamily="34" charset="0"/>
              <a:ea typeface="+mj-ea"/>
              <a:cs typeface="+mj-cs"/>
            </a:endParaRPr>
          </a:p>
          <a:p>
            <a:pPr marL="0" indent="0">
              <a:buNone/>
            </a:pPr>
            <a:endParaRPr lang="x-none" sz="2000" dirty="0">
              <a:solidFill>
                <a:srgbClr val="000000"/>
              </a:solidFill>
              <a:latin typeface="Arial Nova" panose="020B0504020202020204" pitchFamily="34" charset="0"/>
            </a:endParaRPr>
          </a:p>
        </p:txBody>
      </p:sp>
      <p:sp>
        <p:nvSpPr>
          <p:cNvPr id="4" name="Rectangle 3">
            <a:extLst>
              <a:ext uri="{FF2B5EF4-FFF2-40B4-BE49-F238E27FC236}">
                <a16:creationId xmlns:a16="http://schemas.microsoft.com/office/drawing/2014/main" id="{F901648B-F7DD-419E-9A04-A783BE016CA7}"/>
              </a:ext>
            </a:extLst>
          </p:cNvPr>
          <p:cNvSpPr/>
          <p:nvPr/>
        </p:nvSpPr>
        <p:spPr>
          <a:xfrm>
            <a:off x="0" y="6127931"/>
            <a:ext cx="12192000" cy="730069"/>
          </a:xfrm>
          <a:prstGeom prst="rect">
            <a:avLst/>
          </a:prstGeom>
          <a:gradFill flip="none" rotWithShape="1">
            <a:gsLst>
              <a:gs pos="0">
                <a:schemeClr val="accent1">
                  <a:lumMod val="5000"/>
                  <a:lumOff val="95000"/>
                </a:schemeClr>
              </a:gs>
              <a:gs pos="58000">
                <a:schemeClr val="accent1">
                  <a:lumMod val="45000"/>
                  <a:lumOff val="55000"/>
                </a:schemeClr>
              </a:gs>
              <a:gs pos="71000">
                <a:schemeClr val="accent1">
                  <a:lumMod val="54000"/>
                  <a:lumOff val="46000"/>
                </a:schemeClr>
              </a:gs>
              <a:gs pos="100000">
                <a:schemeClr val="accent1">
                  <a:lumMod val="30000"/>
                  <a:lumOff val="70000"/>
                </a:schemeClr>
              </a:gs>
            </a:gsLst>
            <a:lin ang="9000000" scaled="0"/>
            <a:tileRect/>
          </a:gradFill>
          <a:ln>
            <a:noFill/>
          </a:ln>
          <a:effectLst>
            <a:glow>
              <a:schemeClr val="accent1">
                <a:alpha val="4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 name="Picture 12" descr="A close up of a sign&#10;&#10;Description automatically generated">
            <a:extLst>
              <a:ext uri="{FF2B5EF4-FFF2-40B4-BE49-F238E27FC236}">
                <a16:creationId xmlns:a16="http://schemas.microsoft.com/office/drawing/2014/main" id="{AD2D2CE1-D21D-4185-B168-FF7312B27080}"/>
              </a:ext>
            </a:extLst>
          </p:cNvPr>
          <p:cNvPicPr>
            <a:picLocks noChangeAspect="1"/>
          </p:cNvPicPr>
          <p:nvPr/>
        </p:nvPicPr>
        <p:blipFill>
          <a:blip r:embed="rId3" cstate="print"/>
          <a:stretch>
            <a:fillRect/>
          </a:stretch>
        </p:blipFill>
        <p:spPr>
          <a:xfrm>
            <a:off x="755458" y="5631297"/>
            <a:ext cx="1987742" cy="838808"/>
          </a:xfrm>
          <a:prstGeom prst="rect">
            <a:avLst/>
          </a:prstGeom>
        </p:spPr>
      </p:pic>
      <p:pic>
        <p:nvPicPr>
          <p:cNvPr id="15" name="Picture 14" descr="A close up of a sign&#10;&#10;Description automatically generated">
            <a:extLst>
              <a:ext uri="{FF2B5EF4-FFF2-40B4-BE49-F238E27FC236}">
                <a16:creationId xmlns:a16="http://schemas.microsoft.com/office/drawing/2014/main" id="{BFF3460D-5CD3-4806-96C6-158879FC96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0023" y="6245399"/>
            <a:ext cx="1602607" cy="516174"/>
          </a:xfrm>
          <a:prstGeom prst="rect">
            <a:avLst/>
          </a:prstGeom>
        </p:spPr>
      </p:pic>
      <p:sp>
        <p:nvSpPr>
          <p:cNvPr id="2" name="TextBox 1">
            <a:extLst>
              <a:ext uri="{FF2B5EF4-FFF2-40B4-BE49-F238E27FC236}">
                <a16:creationId xmlns:a16="http://schemas.microsoft.com/office/drawing/2014/main" id="{BA3B380E-C7BF-4798-81EC-E7A1FDAA3AEC}"/>
              </a:ext>
            </a:extLst>
          </p:cNvPr>
          <p:cNvSpPr txBox="1"/>
          <p:nvPr/>
        </p:nvSpPr>
        <p:spPr>
          <a:xfrm>
            <a:off x="-265208" y="6413873"/>
            <a:ext cx="4029075" cy="369332"/>
          </a:xfrm>
          <a:prstGeom prst="rect">
            <a:avLst/>
          </a:prstGeom>
          <a:noFill/>
        </p:spPr>
        <p:txBody>
          <a:bodyPr wrap="square" rtlCol="0">
            <a:spAutoFit/>
          </a:bodyPr>
          <a:lstStyle/>
          <a:p>
            <a:pPr algn="ctr"/>
            <a:r>
              <a:rPr lang="tr-TR" sz="900" dirty="0">
                <a:solidFill>
                  <a:srgbClr val="D93F33"/>
                </a:solidFill>
                <a:latin typeface="Arial Nova Light" panose="020B0304020202020204" pitchFamily="34" charset="0"/>
              </a:rPr>
              <a:t>Bu proje Avrupa Birliği ve Türkiye Cumhuriyeti </a:t>
            </a:r>
            <a:br>
              <a:rPr lang="x-none" sz="900" dirty="0">
                <a:solidFill>
                  <a:srgbClr val="D93F33"/>
                </a:solidFill>
                <a:latin typeface="Arial Nova Light" panose="020B0304020202020204" pitchFamily="34" charset="0"/>
              </a:rPr>
            </a:br>
            <a:r>
              <a:rPr lang="tr-TR" sz="900" dirty="0">
                <a:solidFill>
                  <a:srgbClr val="D93F33"/>
                </a:solidFill>
                <a:latin typeface="Arial Nova Light" panose="020B0304020202020204" pitchFamily="34" charset="0"/>
              </a:rPr>
              <a:t>tarafından finanse edilmektedir</a:t>
            </a:r>
          </a:p>
        </p:txBody>
      </p:sp>
      <p:sp>
        <p:nvSpPr>
          <p:cNvPr id="7" name="6 Metin kutusu"/>
          <p:cNvSpPr txBox="1"/>
          <p:nvPr/>
        </p:nvSpPr>
        <p:spPr>
          <a:xfrm>
            <a:off x="424543" y="816864"/>
            <a:ext cx="11234057" cy="4431983"/>
          </a:xfrm>
          <a:prstGeom prst="rect">
            <a:avLst/>
          </a:prstGeom>
          <a:noFill/>
        </p:spPr>
        <p:txBody>
          <a:bodyPr wrap="square" rtlCol="0">
            <a:spAutoFit/>
          </a:bodyPr>
          <a:lstStyle/>
          <a:p>
            <a:pPr algn="ctr"/>
            <a:r>
              <a:rPr lang="en-US" sz="2400" b="1" dirty="0">
                <a:solidFill>
                  <a:srgbClr val="D93F33"/>
                </a:solidFill>
              </a:rPr>
              <a:t>DÜNYA TİCARET ÖRGÜTÜ KAPSAMINDA E-TİCARET</a:t>
            </a:r>
          </a:p>
          <a:p>
            <a:pPr algn="ctr"/>
            <a:endParaRPr lang="en-US" sz="2200" b="1" dirty="0">
              <a:solidFill>
                <a:srgbClr val="D93F33"/>
              </a:solidFill>
            </a:endParaRPr>
          </a:p>
          <a:p>
            <a:pPr marL="342900" indent="-342900">
              <a:buFont typeface="Arial" panose="020B0604020202020204" pitchFamily="34" charset="0"/>
              <a:buChar char="•"/>
            </a:pPr>
            <a:r>
              <a:rPr lang="en-US" sz="2200" dirty="0" err="1"/>
              <a:t>Elektronik</a:t>
            </a:r>
            <a:r>
              <a:rPr lang="en-US" sz="2200" dirty="0"/>
              <a:t> </a:t>
            </a:r>
            <a:r>
              <a:rPr lang="en-US" sz="2200" dirty="0" err="1"/>
              <a:t>işlemlerde</a:t>
            </a:r>
            <a:r>
              <a:rPr lang="en-US" sz="2200" dirty="0"/>
              <a:t> </a:t>
            </a:r>
            <a:r>
              <a:rPr lang="en-US" sz="2200" dirty="0" err="1"/>
              <a:t>gümrük</a:t>
            </a:r>
            <a:r>
              <a:rPr lang="en-US" sz="2200" dirty="0"/>
              <a:t> </a:t>
            </a:r>
            <a:r>
              <a:rPr lang="en-US" sz="2200" dirty="0" err="1"/>
              <a:t>vergilerinde</a:t>
            </a:r>
            <a:r>
              <a:rPr lang="en-US" sz="2200" dirty="0"/>
              <a:t> moratorium</a:t>
            </a:r>
          </a:p>
          <a:p>
            <a:pPr marL="342900" indent="-342900">
              <a:buFont typeface="Arial" panose="020B0604020202020204" pitchFamily="34" charset="0"/>
              <a:buChar char="•"/>
            </a:pPr>
            <a:r>
              <a:rPr lang="en-US" sz="2200" dirty="0"/>
              <a:t>1998’den </a:t>
            </a:r>
            <a:r>
              <a:rPr lang="en-US" sz="2200" dirty="0" err="1"/>
              <a:t>beri</a:t>
            </a:r>
            <a:r>
              <a:rPr lang="en-US" sz="2200" dirty="0"/>
              <a:t> DTÖ </a:t>
            </a:r>
            <a:r>
              <a:rPr lang="en-US" sz="2200" dirty="0" err="1"/>
              <a:t>üyeleri</a:t>
            </a:r>
            <a:r>
              <a:rPr lang="en-US" sz="2200" dirty="0"/>
              <a:t> </a:t>
            </a:r>
            <a:r>
              <a:rPr lang="en-US" sz="2200" dirty="0" err="1"/>
              <a:t>elektronik</a:t>
            </a:r>
            <a:r>
              <a:rPr lang="en-US" sz="2200" dirty="0"/>
              <a:t> </a:t>
            </a:r>
            <a:r>
              <a:rPr lang="en-US" sz="2200" dirty="0" err="1"/>
              <a:t>işlemlerde</a:t>
            </a:r>
            <a:r>
              <a:rPr lang="en-US" sz="2200" dirty="0"/>
              <a:t> </a:t>
            </a:r>
            <a:r>
              <a:rPr lang="en-US" sz="2200" dirty="0" err="1"/>
              <a:t>gümrük</a:t>
            </a:r>
            <a:r>
              <a:rPr lang="en-US" sz="2200" dirty="0"/>
              <a:t> </a:t>
            </a:r>
            <a:r>
              <a:rPr lang="en-US" sz="2200" dirty="0" err="1"/>
              <a:t>vergisi</a:t>
            </a:r>
            <a:r>
              <a:rPr lang="en-US" sz="2200" dirty="0"/>
              <a:t> </a:t>
            </a:r>
            <a:r>
              <a:rPr lang="en-US" sz="2200" dirty="0" err="1"/>
              <a:t>uygulamamaya</a:t>
            </a:r>
            <a:r>
              <a:rPr lang="en-US" sz="2200" dirty="0"/>
              <a:t> </a:t>
            </a:r>
            <a:r>
              <a:rPr lang="en-US" sz="2200" dirty="0" err="1"/>
              <a:t>karar</a:t>
            </a:r>
            <a:r>
              <a:rPr lang="en-US" sz="2200" dirty="0"/>
              <a:t> </a:t>
            </a:r>
            <a:r>
              <a:rPr lang="en-US" sz="2200" dirty="0" err="1"/>
              <a:t>vermiştir</a:t>
            </a:r>
            <a:r>
              <a:rPr lang="en-US" sz="2200" dirty="0"/>
              <a:t>. (</a:t>
            </a:r>
            <a:r>
              <a:rPr lang="en-US" sz="2200" dirty="0" err="1"/>
              <a:t>yazılımlar</a:t>
            </a:r>
            <a:r>
              <a:rPr lang="en-US" sz="2200" dirty="0"/>
              <a:t>, </a:t>
            </a:r>
            <a:r>
              <a:rPr lang="en-US" sz="2200" dirty="0" err="1"/>
              <a:t>eposta</a:t>
            </a:r>
            <a:r>
              <a:rPr lang="en-US" sz="2200" dirty="0"/>
              <a:t>, </a:t>
            </a:r>
            <a:r>
              <a:rPr lang="en-US" sz="2200" dirty="0" err="1"/>
              <a:t>dijital</a:t>
            </a:r>
            <a:r>
              <a:rPr lang="en-US" sz="2200" dirty="0"/>
              <a:t> </a:t>
            </a:r>
            <a:r>
              <a:rPr lang="en-US" sz="2200" dirty="0" err="1"/>
              <a:t>müzik</a:t>
            </a:r>
            <a:r>
              <a:rPr lang="en-US" sz="2200" dirty="0"/>
              <a:t>, film </a:t>
            </a:r>
            <a:r>
              <a:rPr lang="en-US" sz="2200" dirty="0" err="1"/>
              <a:t>ve</a:t>
            </a:r>
            <a:r>
              <a:rPr lang="en-US" sz="2200" dirty="0"/>
              <a:t> video </a:t>
            </a:r>
            <a:r>
              <a:rPr lang="en-US" sz="2200" dirty="0" err="1"/>
              <a:t>oyunları</a:t>
            </a:r>
            <a:r>
              <a:rPr lang="en-US" sz="2200" dirty="0"/>
              <a:t>…)</a:t>
            </a:r>
          </a:p>
          <a:p>
            <a:pPr marL="342900" indent="-342900">
              <a:buFont typeface="Arial" panose="020B0604020202020204" pitchFamily="34" charset="0"/>
              <a:buChar char="•"/>
            </a:pPr>
            <a:r>
              <a:rPr lang="en-US" sz="2200" dirty="0"/>
              <a:t>Bu </a:t>
            </a:r>
            <a:r>
              <a:rPr lang="en-US" sz="2200" dirty="0" err="1"/>
              <a:t>moratorym</a:t>
            </a:r>
            <a:r>
              <a:rPr lang="en-US" sz="2200" dirty="0"/>
              <a:t> 2 </a:t>
            </a:r>
            <a:r>
              <a:rPr lang="en-US" sz="2200" dirty="0" err="1"/>
              <a:t>yılda</a:t>
            </a:r>
            <a:r>
              <a:rPr lang="en-US" sz="2200" dirty="0"/>
              <a:t> </a:t>
            </a:r>
            <a:r>
              <a:rPr lang="en-US" sz="2200" dirty="0" err="1"/>
              <a:t>bir</a:t>
            </a:r>
            <a:r>
              <a:rPr lang="en-US" sz="2200" dirty="0"/>
              <a:t> DTÖ </a:t>
            </a:r>
            <a:r>
              <a:rPr lang="en-US" sz="2200" dirty="0" err="1"/>
              <a:t>Bakanlar</a:t>
            </a:r>
            <a:r>
              <a:rPr lang="en-US" sz="2200" dirty="0"/>
              <a:t> </a:t>
            </a:r>
            <a:r>
              <a:rPr lang="en-US" sz="2200" dirty="0" err="1"/>
              <a:t>Konferansında</a:t>
            </a:r>
            <a:r>
              <a:rPr lang="en-US" sz="2200" dirty="0"/>
              <a:t> </a:t>
            </a:r>
            <a:r>
              <a:rPr lang="en-US" sz="2200" dirty="0" err="1"/>
              <a:t>yenilenmektedir</a:t>
            </a:r>
            <a:r>
              <a:rPr lang="en-US" sz="2200" dirty="0"/>
              <a:t>.</a:t>
            </a:r>
          </a:p>
          <a:p>
            <a:pPr marL="342900" indent="-342900">
              <a:buFont typeface="Arial" panose="020B0604020202020204" pitchFamily="34" charset="0"/>
              <a:buChar char="•"/>
            </a:pPr>
            <a:r>
              <a:rPr lang="en-US" sz="2200" dirty="0"/>
              <a:t>AB </a:t>
            </a:r>
            <a:r>
              <a:rPr lang="en-US" sz="2200" dirty="0" err="1"/>
              <a:t>elektronik</a:t>
            </a:r>
            <a:r>
              <a:rPr lang="en-US" sz="2200" dirty="0"/>
              <a:t> </a:t>
            </a:r>
            <a:r>
              <a:rPr lang="en-US" sz="2200" dirty="0" err="1"/>
              <a:t>işlemlerde</a:t>
            </a:r>
            <a:r>
              <a:rPr lang="en-US" sz="2200" dirty="0"/>
              <a:t> </a:t>
            </a:r>
            <a:r>
              <a:rPr lang="en-US" sz="2200" dirty="0" err="1"/>
              <a:t>gümrük</a:t>
            </a:r>
            <a:r>
              <a:rPr lang="en-US" sz="2200" dirty="0"/>
              <a:t> </a:t>
            </a:r>
            <a:r>
              <a:rPr lang="en-US" sz="2200" dirty="0" err="1"/>
              <a:t>vergilerinin</a:t>
            </a:r>
            <a:r>
              <a:rPr lang="en-US" sz="2200" dirty="0"/>
              <a:t> </a:t>
            </a:r>
            <a:r>
              <a:rPr lang="en-US" sz="2200" dirty="0" err="1"/>
              <a:t>daimi</a:t>
            </a:r>
            <a:r>
              <a:rPr lang="en-US" sz="2200" dirty="0"/>
              <a:t> </a:t>
            </a:r>
            <a:r>
              <a:rPr lang="en-US" sz="2200" dirty="0" err="1"/>
              <a:t>olarak</a:t>
            </a:r>
            <a:r>
              <a:rPr lang="en-US" sz="2200" dirty="0"/>
              <a:t> </a:t>
            </a:r>
            <a:r>
              <a:rPr lang="en-US" sz="2200" dirty="0" err="1"/>
              <a:t>yasaklanmasını</a:t>
            </a:r>
            <a:r>
              <a:rPr lang="en-US" sz="2200" dirty="0"/>
              <a:t> </a:t>
            </a:r>
            <a:r>
              <a:rPr lang="en-US" sz="2200" dirty="0" err="1"/>
              <a:t>önermiştir</a:t>
            </a:r>
            <a:r>
              <a:rPr lang="en-US" sz="2200" dirty="0"/>
              <a:t>.</a:t>
            </a:r>
          </a:p>
          <a:p>
            <a:pPr marL="342900" indent="-342900">
              <a:buFont typeface="Arial" panose="020B0604020202020204" pitchFamily="34" charset="0"/>
              <a:buChar char="•"/>
            </a:pPr>
            <a:r>
              <a:rPr lang="en-US" sz="2200" dirty="0" err="1"/>
              <a:t>Gümrük</a:t>
            </a:r>
            <a:r>
              <a:rPr lang="en-US" sz="2200" dirty="0"/>
              <a:t> </a:t>
            </a:r>
            <a:r>
              <a:rPr lang="en-US" sz="2200" dirty="0" err="1"/>
              <a:t>vergisi</a:t>
            </a:r>
            <a:r>
              <a:rPr lang="en-US" sz="2200" dirty="0"/>
              <a:t> </a:t>
            </a:r>
            <a:r>
              <a:rPr lang="en-US" sz="2200" dirty="0" err="1"/>
              <a:t>uygulama</a:t>
            </a:r>
            <a:r>
              <a:rPr lang="en-US" sz="2200" dirty="0"/>
              <a:t> </a:t>
            </a:r>
            <a:r>
              <a:rPr lang="en-US" sz="2200" dirty="0" err="1"/>
              <a:t>hakkının</a:t>
            </a:r>
            <a:r>
              <a:rPr lang="en-US" sz="2200" dirty="0"/>
              <a:t> </a:t>
            </a:r>
            <a:r>
              <a:rPr lang="en-US" sz="2200" dirty="0" err="1"/>
              <a:t>korunması</a:t>
            </a:r>
            <a:r>
              <a:rPr lang="en-US" sz="2200" dirty="0"/>
              <a:t> </a:t>
            </a:r>
            <a:r>
              <a:rPr lang="en-US" sz="2200" dirty="0" err="1"/>
              <a:t>özellikle</a:t>
            </a:r>
            <a:r>
              <a:rPr lang="en-US" sz="2200" dirty="0"/>
              <a:t> </a:t>
            </a:r>
            <a:r>
              <a:rPr lang="en-US" sz="2200" dirty="0" err="1"/>
              <a:t>KOBİ’leri</a:t>
            </a:r>
            <a:r>
              <a:rPr lang="en-US" sz="2200" dirty="0"/>
              <a:t> e-</a:t>
            </a:r>
            <a:r>
              <a:rPr lang="en-US" sz="2200" dirty="0" err="1"/>
              <a:t>ticarette</a:t>
            </a:r>
            <a:r>
              <a:rPr lang="en-US" sz="2200" dirty="0"/>
              <a:t> </a:t>
            </a:r>
            <a:r>
              <a:rPr lang="en-US" sz="2200" dirty="0" err="1"/>
              <a:t>dezavantajlı</a:t>
            </a:r>
            <a:r>
              <a:rPr lang="en-US" sz="2200" dirty="0"/>
              <a:t> </a:t>
            </a:r>
            <a:r>
              <a:rPr lang="en-US" sz="2200" dirty="0" err="1"/>
              <a:t>konuma</a:t>
            </a:r>
            <a:r>
              <a:rPr lang="en-US" sz="2200" dirty="0"/>
              <a:t> </a:t>
            </a:r>
            <a:r>
              <a:rPr lang="en-US" sz="2200" dirty="0" err="1"/>
              <a:t>sokacaktır</a:t>
            </a:r>
            <a:r>
              <a:rPr lang="en-US" sz="2200" dirty="0"/>
              <a:t>. </a:t>
            </a:r>
          </a:p>
          <a:p>
            <a:pPr marL="342900" indent="-342900">
              <a:buFont typeface="Arial" panose="020B0604020202020204" pitchFamily="34" charset="0"/>
              <a:buChar char="•"/>
            </a:pPr>
            <a:r>
              <a:rPr lang="en-US" sz="2200" dirty="0" err="1"/>
              <a:t>Gümrük</a:t>
            </a:r>
            <a:r>
              <a:rPr lang="en-US" sz="2200" dirty="0"/>
              <a:t> </a:t>
            </a:r>
            <a:r>
              <a:rPr lang="en-US" sz="2200" dirty="0" err="1"/>
              <a:t>vergileri</a:t>
            </a:r>
            <a:r>
              <a:rPr lang="en-US" sz="2200" dirty="0"/>
              <a:t> </a:t>
            </a:r>
            <a:r>
              <a:rPr lang="en-US" sz="2200" dirty="0" err="1"/>
              <a:t>maliyeti</a:t>
            </a:r>
            <a:r>
              <a:rPr lang="en-US" sz="2200" dirty="0"/>
              <a:t> </a:t>
            </a:r>
            <a:r>
              <a:rPr lang="en-US" sz="2200" dirty="0" err="1"/>
              <a:t>artıracağı</a:t>
            </a:r>
            <a:r>
              <a:rPr lang="en-US" sz="2200" dirty="0"/>
              <a:t> </a:t>
            </a:r>
            <a:r>
              <a:rPr lang="en-US" sz="2200" dirty="0" err="1"/>
              <a:t>için</a:t>
            </a:r>
            <a:r>
              <a:rPr lang="en-US" sz="2200" dirty="0"/>
              <a:t> </a:t>
            </a:r>
            <a:r>
              <a:rPr lang="en-US" sz="2200" dirty="0" err="1"/>
              <a:t>tüketiciye</a:t>
            </a:r>
            <a:r>
              <a:rPr lang="en-US" sz="2200" dirty="0"/>
              <a:t> de </a:t>
            </a:r>
            <a:r>
              <a:rPr lang="en-US" sz="2200" dirty="0" err="1"/>
              <a:t>olumsuz</a:t>
            </a:r>
            <a:r>
              <a:rPr lang="en-US" sz="2200" dirty="0"/>
              <a:t> </a:t>
            </a:r>
            <a:r>
              <a:rPr lang="en-US" sz="2200" dirty="0" err="1"/>
              <a:t>yansıyacaktır</a:t>
            </a:r>
            <a:r>
              <a:rPr lang="en-US" sz="2200" dirty="0"/>
              <a:t>.</a:t>
            </a:r>
          </a:p>
          <a:p>
            <a:pPr marL="342900" indent="-342900">
              <a:buFont typeface="Arial" panose="020B0604020202020204" pitchFamily="34" charset="0"/>
              <a:buChar char="•"/>
            </a:pPr>
            <a:r>
              <a:rPr lang="en-US" sz="2200" dirty="0" err="1"/>
              <a:t>Piyasa</a:t>
            </a:r>
            <a:r>
              <a:rPr lang="en-US" sz="2200" dirty="0"/>
              <a:t> </a:t>
            </a:r>
            <a:r>
              <a:rPr lang="en-US" sz="2200" dirty="0" err="1"/>
              <a:t>koşullarının</a:t>
            </a:r>
            <a:r>
              <a:rPr lang="en-US" sz="2200" dirty="0"/>
              <a:t> </a:t>
            </a:r>
            <a:r>
              <a:rPr lang="en-US" sz="2200" dirty="0" err="1"/>
              <a:t>bozulması</a:t>
            </a:r>
            <a:r>
              <a:rPr lang="en-US" sz="2200" dirty="0"/>
              <a:t> </a:t>
            </a:r>
            <a:r>
              <a:rPr lang="en-US" sz="2200" dirty="0" err="1"/>
              <a:t>ve</a:t>
            </a:r>
            <a:r>
              <a:rPr lang="en-US" sz="2200" dirty="0"/>
              <a:t> </a:t>
            </a:r>
            <a:r>
              <a:rPr lang="en-US" sz="2200" dirty="0" err="1"/>
              <a:t>ticaretin</a:t>
            </a:r>
            <a:r>
              <a:rPr lang="en-US" sz="2200" dirty="0"/>
              <a:t> </a:t>
            </a:r>
            <a:r>
              <a:rPr lang="en-US" sz="2200" dirty="0" err="1"/>
              <a:t>yön</a:t>
            </a:r>
            <a:r>
              <a:rPr lang="en-US" sz="2200" dirty="0"/>
              <a:t> </a:t>
            </a:r>
            <a:r>
              <a:rPr lang="en-US" sz="2200" dirty="0" err="1"/>
              <a:t>değiştirmesine</a:t>
            </a:r>
            <a:r>
              <a:rPr lang="en-US" sz="2200" dirty="0"/>
              <a:t> </a:t>
            </a:r>
            <a:r>
              <a:rPr lang="en-US" sz="2200" dirty="0" err="1"/>
              <a:t>yol</a:t>
            </a:r>
            <a:r>
              <a:rPr lang="en-US" sz="2200" dirty="0"/>
              <a:t> </a:t>
            </a:r>
            <a:r>
              <a:rPr lang="en-US" sz="2200" dirty="0" err="1"/>
              <a:t>açacaktır</a:t>
            </a:r>
            <a:r>
              <a:rPr lang="en-US" sz="2200" dirty="0"/>
              <a:t>.</a:t>
            </a:r>
          </a:p>
          <a:p>
            <a:pPr marL="342900" indent="-342900">
              <a:buFont typeface="Arial" panose="020B0604020202020204" pitchFamily="34" charset="0"/>
              <a:buChar char="•"/>
            </a:pPr>
            <a:r>
              <a:rPr lang="en-US" sz="2200" dirty="0" err="1"/>
              <a:t>Birçok</a:t>
            </a:r>
            <a:r>
              <a:rPr lang="en-US" sz="2200" dirty="0"/>
              <a:t> DTÖ </a:t>
            </a:r>
            <a:r>
              <a:rPr lang="en-US" sz="2200" dirty="0" err="1"/>
              <a:t>üyesi</a:t>
            </a:r>
            <a:r>
              <a:rPr lang="en-US" sz="2200" dirty="0"/>
              <a:t> </a:t>
            </a:r>
            <a:r>
              <a:rPr lang="en-US" sz="2200" dirty="0" err="1"/>
              <a:t>STA’larda</a:t>
            </a:r>
            <a:r>
              <a:rPr lang="en-US" sz="2200" dirty="0"/>
              <a:t> </a:t>
            </a:r>
            <a:r>
              <a:rPr lang="en-US" sz="2200" dirty="0" err="1"/>
              <a:t>gümrük</a:t>
            </a:r>
            <a:r>
              <a:rPr lang="en-US" sz="2200" dirty="0"/>
              <a:t> </a:t>
            </a:r>
            <a:r>
              <a:rPr lang="en-US" sz="2200" dirty="0" err="1"/>
              <a:t>vergilerini</a:t>
            </a:r>
            <a:r>
              <a:rPr lang="en-US" sz="2200" dirty="0"/>
              <a:t> </a:t>
            </a:r>
            <a:r>
              <a:rPr lang="en-US" sz="2200" dirty="0" err="1"/>
              <a:t>kalıcı</a:t>
            </a:r>
            <a:r>
              <a:rPr lang="en-US" sz="2200" dirty="0"/>
              <a:t> </a:t>
            </a:r>
            <a:r>
              <a:rPr lang="en-US" sz="2200" dirty="0" err="1"/>
              <a:t>olarak</a:t>
            </a:r>
            <a:r>
              <a:rPr lang="en-US" sz="2200" dirty="0"/>
              <a:t> </a:t>
            </a:r>
            <a:r>
              <a:rPr lang="en-US" sz="2200" dirty="0" err="1"/>
              <a:t>kaldırma</a:t>
            </a:r>
            <a:r>
              <a:rPr lang="en-US" sz="2200" dirty="0"/>
              <a:t> </a:t>
            </a:r>
            <a:r>
              <a:rPr lang="en-US" sz="2200" dirty="0" err="1"/>
              <a:t>kararı</a:t>
            </a:r>
            <a:r>
              <a:rPr lang="en-US" sz="2200" dirty="0"/>
              <a:t> </a:t>
            </a:r>
            <a:r>
              <a:rPr lang="en-US" sz="2200" dirty="0" err="1"/>
              <a:t>almıştır</a:t>
            </a:r>
            <a:r>
              <a:rPr lang="en-US" sz="2200" dirty="0"/>
              <a:t>.</a:t>
            </a:r>
          </a:p>
          <a:p>
            <a:endParaRPr lang="tr-TR" dirty="0"/>
          </a:p>
        </p:txBody>
      </p:sp>
    </p:spTree>
    <p:extLst>
      <p:ext uri="{BB962C8B-B14F-4D97-AF65-F5344CB8AC3E}">
        <p14:creationId xmlns:p14="http://schemas.microsoft.com/office/powerpoint/2010/main" val="3888133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F51EBEB-39E8-49C4-832F-059B56A7F78C}"/>
              </a:ext>
            </a:extLst>
          </p:cNvPr>
          <p:cNvSpPr>
            <a:spLocks noGrp="1"/>
          </p:cNvSpPr>
          <p:nvPr>
            <p:ph idx="1"/>
          </p:nvPr>
        </p:nvSpPr>
        <p:spPr>
          <a:xfrm>
            <a:off x="6090574" y="1338628"/>
            <a:ext cx="4977578" cy="3639289"/>
          </a:xfrm>
        </p:spPr>
        <p:txBody>
          <a:bodyPr anchor="ctr">
            <a:normAutofit/>
          </a:bodyPr>
          <a:lstStyle/>
          <a:p>
            <a:pPr marL="0" indent="0">
              <a:buNone/>
            </a:pPr>
            <a:endParaRPr lang="x-none" sz="3600" dirty="0">
              <a:solidFill>
                <a:schemeClr val="accent1">
                  <a:lumMod val="75000"/>
                </a:schemeClr>
              </a:solidFill>
              <a:latin typeface="Arial Nova" panose="020B0504020202020204" pitchFamily="34" charset="0"/>
              <a:ea typeface="+mj-ea"/>
              <a:cs typeface="+mj-cs"/>
            </a:endParaRPr>
          </a:p>
          <a:p>
            <a:pPr marL="0" indent="0">
              <a:buNone/>
            </a:pPr>
            <a:endParaRPr lang="x-none" sz="2000" dirty="0">
              <a:solidFill>
                <a:srgbClr val="000000"/>
              </a:solidFill>
              <a:latin typeface="Arial Nova" panose="020B0504020202020204" pitchFamily="34" charset="0"/>
            </a:endParaRPr>
          </a:p>
        </p:txBody>
      </p:sp>
      <p:sp>
        <p:nvSpPr>
          <p:cNvPr id="4" name="Rectangle 3">
            <a:extLst>
              <a:ext uri="{FF2B5EF4-FFF2-40B4-BE49-F238E27FC236}">
                <a16:creationId xmlns:a16="http://schemas.microsoft.com/office/drawing/2014/main" id="{F901648B-F7DD-419E-9A04-A783BE016CA7}"/>
              </a:ext>
            </a:extLst>
          </p:cNvPr>
          <p:cNvSpPr/>
          <p:nvPr/>
        </p:nvSpPr>
        <p:spPr>
          <a:xfrm>
            <a:off x="0" y="6127931"/>
            <a:ext cx="12192000" cy="730069"/>
          </a:xfrm>
          <a:prstGeom prst="rect">
            <a:avLst/>
          </a:prstGeom>
          <a:gradFill flip="none" rotWithShape="1">
            <a:gsLst>
              <a:gs pos="0">
                <a:schemeClr val="accent1">
                  <a:lumMod val="5000"/>
                  <a:lumOff val="95000"/>
                </a:schemeClr>
              </a:gs>
              <a:gs pos="58000">
                <a:schemeClr val="accent1">
                  <a:lumMod val="45000"/>
                  <a:lumOff val="55000"/>
                </a:schemeClr>
              </a:gs>
              <a:gs pos="71000">
                <a:schemeClr val="accent1">
                  <a:lumMod val="54000"/>
                  <a:lumOff val="46000"/>
                </a:schemeClr>
              </a:gs>
              <a:gs pos="100000">
                <a:schemeClr val="accent1">
                  <a:lumMod val="30000"/>
                  <a:lumOff val="70000"/>
                </a:schemeClr>
              </a:gs>
            </a:gsLst>
            <a:lin ang="9000000" scaled="0"/>
            <a:tileRect/>
          </a:gradFill>
          <a:ln>
            <a:noFill/>
          </a:ln>
          <a:effectLst>
            <a:glow>
              <a:schemeClr val="accent1">
                <a:alpha val="4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 name="Picture 12" descr="A close up of a sign&#10;&#10;Description automatically generated">
            <a:extLst>
              <a:ext uri="{FF2B5EF4-FFF2-40B4-BE49-F238E27FC236}">
                <a16:creationId xmlns:a16="http://schemas.microsoft.com/office/drawing/2014/main" id="{AD2D2CE1-D21D-4185-B168-FF7312B27080}"/>
              </a:ext>
            </a:extLst>
          </p:cNvPr>
          <p:cNvPicPr>
            <a:picLocks noChangeAspect="1"/>
          </p:cNvPicPr>
          <p:nvPr/>
        </p:nvPicPr>
        <p:blipFill>
          <a:blip r:embed="rId3" cstate="print"/>
          <a:stretch>
            <a:fillRect/>
          </a:stretch>
        </p:blipFill>
        <p:spPr>
          <a:xfrm>
            <a:off x="755458" y="5631297"/>
            <a:ext cx="1987742" cy="838808"/>
          </a:xfrm>
          <a:prstGeom prst="rect">
            <a:avLst/>
          </a:prstGeom>
        </p:spPr>
      </p:pic>
      <p:pic>
        <p:nvPicPr>
          <p:cNvPr id="15" name="Picture 14" descr="A close up of a sign&#10;&#10;Description automatically generated">
            <a:extLst>
              <a:ext uri="{FF2B5EF4-FFF2-40B4-BE49-F238E27FC236}">
                <a16:creationId xmlns:a16="http://schemas.microsoft.com/office/drawing/2014/main" id="{BFF3460D-5CD3-4806-96C6-158879FC96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0023" y="6245399"/>
            <a:ext cx="1602607" cy="516174"/>
          </a:xfrm>
          <a:prstGeom prst="rect">
            <a:avLst/>
          </a:prstGeom>
        </p:spPr>
      </p:pic>
      <p:sp>
        <p:nvSpPr>
          <p:cNvPr id="2" name="TextBox 1">
            <a:extLst>
              <a:ext uri="{FF2B5EF4-FFF2-40B4-BE49-F238E27FC236}">
                <a16:creationId xmlns:a16="http://schemas.microsoft.com/office/drawing/2014/main" id="{BA3B380E-C7BF-4798-81EC-E7A1FDAA3AEC}"/>
              </a:ext>
            </a:extLst>
          </p:cNvPr>
          <p:cNvSpPr txBox="1"/>
          <p:nvPr/>
        </p:nvSpPr>
        <p:spPr>
          <a:xfrm>
            <a:off x="-265208" y="6413873"/>
            <a:ext cx="4029075" cy="369332"/>
          </a:xfrm>
          <a:prstGeom prst="rect">
            <a:avLst/>
          </a:prstGeom>
          <a:noFill/>
        </p:spPr>
        <p:txBody>
          <a:bodyPr wrap="square" rtlCol="0">
            <a:spAutoFit/>
          </a:bodyPr>
          <a:lstStyle/>
          <a:p>
            <a:pPr algn="ctr"/>
            <a:r>
              <a:rPr lang="tr-TR" sz="900" dirty="0">
                <a:solidFill>
                  <a:srgbClr val="D93F33"/>
                </a:solidFill>
                <a:latin typeface="Arial Nova Light" panose="020B0304020202020204" pitchFamily="34" charset="0"/>
              </a:rPr>
              <a:t>Bu proje Avrupa Birliği ve Türkiye Cumhuriyeti </a:t>
            </a:r>
            <a:br>
              <a:rPr lang="x-none" sz="900" dirty="0">
                <a:solidFill>
                  <a:srgbClr val="D93F33"/>
                </a:solidFill>
                <a:latin typeface="Arial Nova Light" panose="020B0304020202020204" pitchFamily="34" charset="0"/>
              </a:rPr>
            </a:br>
            <a:r>
              <a:rPr lang="tr-TR" sz="900" dirty="0">
                <a:solidFill>
                  <a:srgbClr val="D93F33"/>
                </a:solidFill>
                <a:latin typeface="Arial Nova Light" panose="020B0304020202020204" pitchFamily="34" charset="0"/>
              </a:rPr>
              <a:t>tarafından finanse edilmektedir</a:t>
            </a:r>
          </a:p>
        </p:txBody>
      </p:sp>
      <p:sp>
        <p:nvSpPr>
          <p:cNvPr id="8" name="7 Metin kutusu"/>
          <p:cNvSpPr txBox="1"/>
          <p:nvPr/>
        </p:nvSpPr>
        <p:spPr>
          <a:xfrm>
            <a:off x="360217" y="249382"/>
            <a:ext cx="11540837" cy="6001643"/>
          </a:xfrm>
          <a:prstGeom prst="rect">
            <a:avLst/>
          </a:prstGeom>
          <a:noFill/>
        </p:spPr>
        <p:txBody>
          <a:bodyPr wrap="square" rtlCol="0">
            <a:spAutoFit/>
          </a:bodyPr>
          <a:lstStyle/>
          <a:p>
            <a:pPr algn="ctr"/>
            <a:r>
              <a:rPr lang="en-US" sz="2400" b="1" dirty="0">
                <a:solidFill>
                  <a:srgbClr val="C00000"/>
                </a:solidFill>
              </a:rPr>
              <a:t>E-TİCARET KONUSUNDA ÇOK TARAFLI GÖRÜŞMELER</a:t>
            </a:r>
          </a:p>
          <a:p>
            <a:endParaRPr lang="en-US" dirty="0"/>
          </a:p>
          <a:p>
            <a:pPr marL="285750" indent="-285750">
              <a:buFont typeface="Arial" panose="020B0604020202020204" pitchFamily="34" charset="0"/>
              <a:buChar char="•"/>
            </a:pPr>
            <a:r>
              <a:rPr lang="en-US" dirty="0"/>
              <a:t>2017’de </a:t>
            </a:r>
            <a:r>
              <a:rPr lang="en-US" dirty="0" err="1"/>
              <a:t>yapılan</a:t>
            </a:r>
            <a:r>
              <a:rPr lang="en-US" dirty="0"/>
              <a:t> 11. </a:t>
            </a:r>
            <a:r>
              <a:rPr lang="en-US" dirty="0" err="1"/>
              <a:t>Bakanlar</a:t>
            </a:r>
            <a:r>
              <a:rPr lang="en-US" dirty="0"/>
              <a:t> </a:t>
            </a:r>
            <a:r>
              <a:rPr lang="en-US" dirty="0" err="1"/>
              <a:t>Konferansında</a:t>
            </a:r>
            <a:r>
              <a:rPr lang="en-US" dirty="0"/>
              <a:t> </a:t>
            </a:r>
            <a:r>
              <a:rPr lang="en-US" dirty="0" err="1"/>
              <a:t>bir</a:t>
            </a:r>
            <a:r>
              <a:rPr lang="en-US" dirty="0"/>
              <a:t> </a:t>
            </a:r>
            <a:r>
              <a:rPr lang="en-US" dirty="0" err="1"/>
              <a:t>grup</a:t>
            </a:r>
            <a:r>
              <a:rPr lang="en-US" dirty="0"/>
              <a:t> DTÖ </a:t>
            </a:r>
            <a:r>
              <a:rPr lang="en-US" dirty="0" err="1"/>
              <a:t>üyesi</a:t>
            </a:r>
            <a:r>
              <a:rPr lang="en-US" dirty="0"/>
              <a:t> e-</a:t>
            </a:r>
            <a:r>
              <a:rPr lang="en-US" dirty="0" err="1"/>
              <a:t>ticaret</a:t>
            </a:r>
            <a:r>
              <a:rPr lang="en-US" dirty="0"/>
              <a:t> </a:t>
            </a:r>
            <a:r>
              <a:rPr lang="en-US" dirty="0" err="1"/>
              <a:t>konusunda</a:t>
            </a:r>
            <a:r>
              <a:rPr lang="en-US" dirty="0"/>
              <a:t> </a:t>
            </a:r>
            <a:r>
              <a:rPr lang="en-US" dirty="0" err="1"/>
              <a:t>müzakereleri</a:t>
            </a:r>
            <a:r>
              <a:rPr lang="en-US" dirty="0"/>
              <a:t> </a:t>
            </a:r>
            <a:r>
              <a:rPr lang="en-US" dirty="0" err="1"/>
              <a:t>başlatma</a:t>
            </a:r>
            <a:r>
              <a:rPr lang="en-US" dirty="0"/>
              <a:t> </a:t>
            </a:r>
            <a:r>
              <a:rPr lang="en-US" dirty="0" err="1"/>
              <a:t>kararı</a:t>
            </a:r>
            <a:r>
              <a:rPr lang="en-US" dirty="0"/>
              <a:t> </a:t>
            </a:r>
            <a:r>
              <a:rPr lang="en-US" dirty="0" err="1"/>
              <a:t>almıştır</a:t>
            </a:r>
            <a:r>
              <a:rPr lang="en-US" dirty="0"/>
              <a:t>.</a:t>
            </a:r>
          </a:p>
          <a:p>
            <a:pPr marL="285750" indent="-285750">
              <a:buFont typeface="Arial" panose="020B0604020202020204" pitchFamily="34" charset="0"/>
              <a:buChar char="•"/>
            </a:pPr>
            <a:r>
              <a:rPr lang="en-US" dirty="0"/>
              <a:t>E-</a:t>
            </a:r>
            <a:r>
              <a:rPr lang="en-US" dirty="0" err="1"/>
              <a:t>ticaret</a:t>
            </a:r>
            <a:r>
              <a:rPr lang="en-US" dirty="0"/>
              <a:t> </a:t>
            </a:r>
            <a:r>
              <a:rPr lang="en-US" dirty="0" err="1"/>
              <a:t>konusunda</a:t>
            </a:r>
            <a:r>
              <a:rPr lang="en-US" dirty="0"/>
              <a:t> </a:t>
            </a:r>
            <a:r>
              <a:rPr lang="en-US" dirty="0" err="1"/>
              <a:t>çok</a:t>
            </a:r>
            <a:r>
              <a:rPr lang="en-US" dirty="0"/>
              <a:t> </a:t>
            </a:r>
            <a:r>
              <a:rPr lang="en-US" dirty="0" err="1"/>
              <a:t>taraflı</a:t>
            </a:r>
            <a:r>
              <a:rPr lang="en-US" dirty="0"/>
              <a:t> </a:t>
            </a:r>
            <a:r>
              <a:rPr lang="en-US" dirty="0" err="1"/>
              <a:t>görüşmeler</a:t>
            </a:r>
            <a:r>
              <a:rPr lang="en-US" dirty="0"/>
              <a:t> </a:t>
            </a:r>
            <a:r>
              <a:rPr lang="en-US" dirty="0" err="1"/>
              <a:t>Ocak</a:t>
            </a:r>
            <a:r>
              <a:rPr lang="en-US" dirty="0"/>
              <a:t> 2019’da </a:t>
            </a:r>
            <a:r>
              <a:rPr lang="en-US" dirty="0" err="1"/>
              <a:t>başlamıştır</a:t>
            </a:r>
            <a:r>
              <a:rPr lang="en-US" dirty="0"/>
              <a:t>.</a:t>
            </a:r>
          </a:p>
          <a:p>
            <a:pPr marL="285750" indent="-285750">
              <a:buFont typeface="Arial" panose="020B0604020202020204" pitchFamily="34" charset="0"/>
              <a:buChar char="•"/>
            </a:pPr>
            <a:r>
              <a:rPr lang="en-US" dirty="0" err="1"/>
              <a:t>Görüşmeler</a:t>
            </a:r>
            <a:r>
              <a:rPr lang="en-US" dirty="0"/>
              <a:t> </a:t>
            </a:r>
            <a:r>
              <a:rPr lang="en-US" dirty="0" err="1"/>
              <a:t>halen</a:t>
            </a:r>
            <a:r>
              <a:rPr lang="en-US" dirty="0"/>
              <a:t> 86 </a:t>
            </a:r>
            <a:r>
              <a:rPr lang="en-US" dirty="0" err="1"/>
              <a:t>üye</a:t>
            </a:r>
            <a:r>
              <a:rPr lang="en-US" dirty="0"/>
              <a:t> </a:t>
            </a:r>
            <a:r>
              <a:rPr lang="en-US" dirty="0" err="1"/>
              <a:t>arasında</a:t>
            </a:r>
            <a:r>
              <a:rPr lang="en-US" dirty="0"/>
              <a:t> </a:t>
            </a:r>
            <a:r>
              <a:rPr lang="en-US" dirty="0" err="1"/>
              <a:t>sürmektedir</a:t>
            </a:r>
            <a:r>
              <a:rPr lang="en-US" dirty="0"/>
              <a:t>.</a:t>
            </a:r>
          </a:p>
          <a:p>
            <a:pPr marL="285750" indent="-285750">
              <a:buFont typeface="Arial" panose="020B0604020202020204" pitchFamily="34" charset="0"/>
              <a:buChar char="•"/>
            </a:pPr>
            <a:r>
              <a:rPr lang="en-US" dirty="0" err="1"/>
              <a:t>Temel</a:t>
            </a:r>
            <a:r>
              <a:rPr lang="en-US" dirty="0"/>
              <a:t> </a:t>
            </a:r>
            <a:r>
              <a:rPr lang="en-US" dirty="0" err="1"/>
              <a:t>amaçlar</a:t>
            </a:r>
            <a:r>
              <a:rPr lang="en-US" dirty="0"/>
              <a:t>:</a:t>
            </a:r>
          </a:p>
          <a:p>
            <a:pPr marL="742950" lvl="1" indent="-285750">
              <a:buFont typeface="Arial" panose="020B0604020202020204" pitchFamily="34" charset="0"/>
              <a:buChar char="•"/>
            </a:pPr>
            <a:r>
              <a:rPr lang="en-US" dirty="0" err="1"/>
              <a:t>Elektronik</a:t>
            </a:r>
            <a:r>
              <a:rPr lang="en-US" dirty="0"/>
              <a:t> </a:t>
            </a:r>
            <a:r>
              <a:rPr lang="en-US" dirty="0" err="1"/>
              <a:t>işlemleri</a:t>
            </a:r>
            <a:r>
              <a:rPr lang="en-US" dirty="0"/>
              <a:t> </a:t>
            </a:r>
            <a:r>
              <a:rPr lang="en-US" dirty="0" err="1"/>
              <a:t>kolaylaştırmak</a:t>
            </a:r>
            <a:r>
              <a:rPr lang="en-US" dirty="0"/>
              <a:t> (e-</a:t>
            </a:r>
            <a:r>
              <a:rPr lang="en-US" dirty="0" err="1"/>
              <a:t>sözleşme</a:t>
            </a:r>
            <a:r>
              <a:rPr lang="en-US" dirty="0"/>
              <a:t>, e-</a:t>
            </a:r>
            <a:r>
              <a:rPr lang="en-US" dirty="0" err="1"/>
              <a:t>imza</a:t>
            </a:r>
            <a:r>
              <a:rPr lang="en-US" dirty="0"/>
              <a:t>, e-</a:t>
            </a:r>
            <a:r>
              <a:rPr lang="en-US" dirty="0" err="1"/>
              <a:t>ödeme</a:t>
            </a:r>
            <a:r>
              <a:rPr lang="en-US" dirty="0"/>
              <a:t>…)</a:t>
            </a:r>
          </a:p>
          <a:p>
            <a:pPr marL="742950" lvl="1" indent="-285750">
              <a:buFont typeface="Arial" panose="020B0604020202020204" pitchFamily="34" charset="0"/>
              <a:buChar char="•"/>
            </a:pPr>
            <a:r>
              <a:rPr lang="en-US" dirty="0" err="1"/>
              <a:t>Tüketici</a:t>
            </a:r>
            <a:r>
              <a:rPr lang="en-US" dirty="0"/>
              <a:t> </a:t>
            </a:r>
            <a:r>
              <a:rPr lang="en-US" dirty="0" err="1"/>
              <a:t>ve</a:t>
            </a:r>
            <a:r>
              <a:rPr lang="en-US" dirty="0"/>
              <a:t> </a:t>
            </a:r>
            <a:r>
              <a:rPr lang="en-US" dirty="0" err="1"/>
              <a:t>işletme</a:t>
            </a:r>
            <a:r>
              <a:rPr lang="en-US" dirty="0"/>
              <a:t> </a:t>
            </a:r>
            <a:r>
              <a:rPr lang="en-US" dirty="0" err="1"/>
              <a:t>güvenini</a:t>
            </a:r>
            <a:r>
              <a:rPr lang="en-US" dirty="0"/>
              <a:t> </a:t>
            </a:r>
            <a:r>
              <a:rPr lang="en-US" dirty="0" err="1"/>
              <a:t>artırma</a:t>
            </a:r>
            <a:endParaRPr lang="en-US" dirty="0"/>
          </a:p>
          <a:p>
            <a:pPr marL="742950" lvl="1" indent="-285750">
              <a:buFont typeface="Arial" panose="020B0604020202020204" pitchFamily="34" charset="0"/>
              <a:buChar char="•"/>
            </a:pPr>
            <a:r>
              <a:rPr lang="en-US" dirty="0" err="1"/>
              <a:t>Engelleri</a:t>
            </a:r>
            <a:r>
              <a:rPr lang="en-US" dirty="0"/>
              <a:t> </a:t>
            </a:r>
            <a:r>
              <a:rPr lang="en-US" dirty="0" err="1"/>
              <a:t>kaldırma</a:t>
            </a:r>
            <a:r>
              <a:rPr lang="en-US" dirty="0"/>
              <a:t> (</a:t>
            </a:r>
            <a:r>
              <a:rPr lang="en-US" dirty="0" err="1"/>
              <a:t>sınır</a:t>
            </a:r>
            <a:r>
              <a:rPr lang="en-US" dirty="0"/>
              <a:t> </a:t>
            </a:r>
            <a:r>
              <a:rPr lang="en-US" dirty="0" err="1"/>
              <a:t>ötesi</a:t>
            </a:r>
            <a:r>
              <a:rPr lang="en-US" dirty="0"/>
              <a:t> very </a:t>
            </a:r>
            <a:r>
              <a:rPr lang="en-US" dirty="0" err="1"/>
              <a:t>akışı</a:t>
            </a:r>
            <a:r>
              <a:rPr lang="en-US" dirty="0"/>
              <a:t>, </a:t>
            </a:r>
            <a:r>
              <a:rPr lang="en-US" dirty="0" err="1"/>
              <a:t>veri</a:t>
            </a:r>
            <a:r>
              <a:rPr lang="en-US" dirty="0"/>
              <a:t> </a:t>
            </a:r>
            <a:r>
              <a:rPr lang="en-US" dirty="0" err="1"/>
              <a:t>yerelleştirme</a:t>
            </a:r>
            <a:r>
              <a:rPr lang="en-US" dirty="0"/>
              <a:t> </a:t>
            </a:r>
            <a:r>
              <a:rPr lang="en-US" dirty="0" err="1"/>
              <a:t>koşulları</a:t>
            </a:r>
            <a:r>
              <a:rPr lang="en-US" dirty="0"/>
              <a:t>)</a:t>
            </a:r>
          </a:p>
          <a:p>
            <a:pPr marL="742950" lvl="1" indent="-285750">
              <a:buFont typeface="Arial" panose="020B0604020202020204" pitchFamily="34" charset="0"/>
              <a:buChar char="•"/>
            </a:pPr>
            <a:r>
              <a:rPr lang="en-US" dirty="0" err="1"/>
              <a:t>Bilgisayar</a:t>
            </a:r>
            <a:r>
              <a:rPr lang="en-US" dirty="0"/>
              <a:t> </a:t>
            </a:r>
            <a:r>
              <a:rPr lang="en-US" dirty="0" err="1"/>
              <a:t>kaynak</a:t>
            </a:r>
            <a:r>
              <a:rPr lang="en-US" dirty="0"/>
              <a:t> </a:t>
            </a:r>
            <a:r>
              <a:rPr lang="en-US" dirty="0" err="1"/>
              <a:t>kodu</a:t>
            </a:r>
            <a:r>
              <a:rPr lang="en-US" dirty="0"/>
              <a:t> </a:t>
            </a:r>
            <a:r>
              <a:rPr lang="en-US" dirty="0" err="1"/>
              <a:t>koruma</a:t>
            </a:r>
            <a:endParaRPr lang="en-US" dirty="0"/>
          </a:p>
          <a:p>
            <a:pPr marL="742950" lvl="1" indent="-285750">
              <a:buFont typeface="Arial" panose="020B0604020202020204" pitchFamily="34" charset="0"/>
              <a:buChar char="•"/>
            </a:pPr>
            <a:r>
              <a:rPr lang="en-US" dirty="0" err="1"/>
              <a:t>Kağıtsız</a:t>
            </a:r>
            <a:r>
              <a:rPr lang="en-US" dirty="0"/>
              <a:t>/</a:t>
            </a:r>
            <a:r>
              <a:rPr lang="en-US" dirty="0" err="1"/>
              <a:t>belgesiz</a:t>
            </a:r>
            <a:r>
              <a:rPr lang="en-US" dirty="0"/>
              <a:t> </a:t>
            </a:r>
            <a:r>
              <a:rPr lang="en-US" dirty="0" err="1"/>
              <a:t>ticaret</a:t>
            </a:r>
            <a:r>
              <a:rPr lang="en-US" dirty="0"/>
              <a:t> </a:t>
            </a:r>
            <a:r>
              <a:rPr lang="en-US" dirty="0" err="1"/>
              <a:t>denen</a:t>
            </a:r>
            <a:r>
              <a:rPr lang="en-US" dirty="0"/>
              <a:t> </a:t>
            </a:r>
            <a:r>
              <a:rPr lang="en-US" dirty="0" err="1"/>
              <a:t>çevrim</a:t>
            </a:r>
            <a:r>
              <a:rPr lang="en-US" dirty="0"/>
              <a:t> </a:t>
            </a:r>
            <a:r>
              <a:rPr lang="en-US" dirty="0" err="1"/>
              <a:t>içi</a:t>
            </a:r>
            <a:r>
              <a:rPr lang="en-US" dirty="0"/>
              <a:t> mal </a:t>
            </a:r>
            <a:r>
              <a:rPr lang="en-US" dirty="0" err="1"/>
              <a:t>ticaretini</a:t>
            </a:r>
            <a:r>
              <a:rPr lang="en-US" dirty="0"/>
              <a:t> </a:t>
            </a:r>
            <a:r>
              <a:rPr lang="en-US" dirty="0" err="1"/>
              <a:t>kolaylaştırmak</a:t>
            </a:r>
            <a:endParaRPr lang="en-US" dirty="0"/>
          </a:p>
          <a:p>
            <a:pPr marL="742950" lvl="1" indent="-285750">
              <a:buFont typeface="Arial" panose="020B0604020202020204" pitchFamily="34" charset="0"/>
              <a:buChar char="•"/>
            </a:pPr>
            <a:r>
              <a:rPr lang="en-US" dirty="0" err="1"/>
              <a:t>Telekomünikasyon</a:t>
            </a:r>
            <a:r>
              <a:rPr lang="en-US" dirty="0"/>
              <a:t> </a:t>
            </a:r>
            <a:r>
              <a:rPr lang="en-US" dirty="0" err="1"/>
              <a:t>hizmetlerinde</a:t>
            </a:r>
            <a:r>
              <a:rPr lang="en-US" dirty="0"/>
              <a:t> </a:t>
            </a:r>
            <a:r>
              <a:rPr lang="en-US" dirty="0" err="1"/>
              <a:t>düzenleyici</a:t>
            </a:r>
            <a:r>
              <a:rPr lang="en-US" dirty="0"/>
              <a:t> </a:t>
            </a:r>
            <a:r>
              <a:rPr lang="en-US" dirty="0" err="1"/>
              <a:t>ortamı</a:t>
            </a:r>
            <a:r>
              <a:rPr lang="en-US" dirty="0"/>
              <a:t> </a:t>
            </a:r>
            <a:r>
              <a:rPr lang="en-US" dirty="0" err="1"/>
              <a:t>geliştirmek</a:t>
            </a:r>
            <a:endParaRPr lang="en-US" dirty="0"/>
          </a:p>
          <a:p>
            <a:pPr marL="742950" lvl="1" indent="-285750">
              <a:buFont typeface="Arial" panose="020B0604020202020204" pitchFamily="34" charset="0"/>
              <a:buChar char="•"/>
            </a:pPr>
            <a:r>
              <a:rPr lang="en-US" dirty="0"/>
              <a:t>E-</a:t>
            </a:r>
            <a:r>
              <a:rPr lang="en-US" dirty="0" err="1"/>
              <a:t>ticaret</a:t>
            </a:r>
            <a:r>
              <a:rPr lang="en-US" dirty="0"/>
              <a:t> </a:t>
            </a:r>
            <a:r>
              <a:rPr lang="en-US" dirty="0" err="1"/>
              <a:t>için</a:t>
            </a:r>
            <a:r>
              <a:rPr lang="en-US" dirty="0"/>
              <a:t> </a:t>
            </a:r>
            <a:r>
              <a:rPr lang="en-US" dirty="0" err="1"/>
              <a:t>anahtar</a:t>
            </a:r>
            <a:r>
              <a:rPr lang="en-US" dirty="0"/>
              <a:t> </a:t>
            </a:r>
            <a:r>
              <a:rPr lang="en-US" dirty="0" err="1"/>
              <a:t>konumda</a:t>
            </a:r>
            <a:r>
              <a:rPr lang="en-US" dirty="0"/>
              <a:t> </a:t>
            </a:r>
            <a:r>
              <a:rPr lang="en-US" dirty="0" err="1"/>
              <a:t>olan</a:t>
            </a:r>
            <a:r>
              <a:rPr lang="en-US" dirty="0"/>
              <a:t> mal </a:t>
            </a:r>
            <a:r>
              <a:rPr lang="en-US" dirty="0" err="1"/>
              <a:t>ve</a:t>
            </a:r>
            <a:r>
              <a:rPr lang="en-US" dirty="0"/>
              <a:t> </a:t>
            </a:r>
            <a:r>
              <a:rPr lang="en-US" dirty="0" err="1"/>
              <a:t>hizmet</a:t>
            </a:r>
            <a:r>
              <a:rPr lang="en-US" dirty="0"/>
              <a:t> </a:t>
            </a:r>
            <a:r>
              <a:rPr lang="en-US" dirty="0" err="1"/>
              <a:t>sektörlerinde</a:t>
            </a:r>
            <a:r>
              <a:rPr lang="en-US" dirty="0"/>
              <a:t> </a:t>
            </a:r>
            <a:r>
              <a:rPr lang="en-US" dirty="0" err="1"/>
              <a:t>piyasa</a:t>
            </a:r>
            <a:r>
              <a:rPr lang="en-US" dirty="0"/>
              <a:t> </a:t>
            </a:r>
            <a:r>
              <a:rPr lang="en-US" dirty="0" err="1"/>
              <a:t>erişimini</a:t>
            </a:r>
            <a:r>
              <a:rPr lang="en-US" dirty="0"/>
              <a:t> </a:t>
            </a:r>
            <a:r>
              <a:rPr lang="en-US" dirty="0" err="1"/>
              <a:t>geliştirmek</a:t>
            </a:r>
            <a:endParaRPr lang="en-US" dirty="0"/>
          </a:p>
          <a:p>
            <a:pPr marL="285750" indent="-285750">
              <a:buFont typeface="Arial" panose="020B0604020202020204" pitchFamily="34" charset="0"/>
              <a:buChar char="•"/>
            </a:pPr>
            <a:r>
              <a:rPr lang="en-US" dirty="0"/>
              <a:t>AB’nin </a:t>
            </a:r>
            <a:r>
              <a:rPr lang="en-US" dirty="0" err="1"/>
              <a:t>amacı</a:t>
            </a:r>
            <a:r>
              <a:rPr lang="en-US" dirty="0"/>
              <a:t> E-</a:t>
            </a:r>
            <a:r>
              <a:rPr lang="en-US" dirty="0" err="1"/>
              <a:t>ticaret</a:t>
            </a:r>
            <a:r>
              <a:rPr lang="en-US" dirty="0"/>
              <a:t> </a:t>
            </a:r>
            <a:r>
              <a:rPr lang="en-US" dirty="0" err="1"/>
              <a:t>müzakerelerinde</a:t>
            </a:r>
            <a:r>
              <a:rPr lang="en-US" dirty="0"/>
              <a:t> </a:t>
            </a:r>
            <a:r>
              <a:rPr lang="en-US" dirty="0" err="1"/>
              <a:t>kapsamlı</a:t>
            </a:r>
            <a:r>
              <a:rPr lang="en-US" dirty="0"/>
              <a:t> </a:t>
            </a:r>
            <a:r>
              <a:rPr lang="en-US" dirty="0" err="1"/>
              <a:t>ve</a:t>
            </a:r>
            <a:r>
              <a:rPr lang="en-US" dirty="0"/>
              <a:t> </a:t>
            </a:r>
            <a:r>
              <a:rPr lang="en-US" dirty="0" err="1"/>
              <a:t>iddialı</a:t>
            </a:r>
            <a:r>
              <a:rPr lang="en-US" dirty="0"/>
              <a:t> </a:t>
            </a:r>
            <a:r>
              <a:rPr lang="en-US" dirty="0" err="1"/>
              <a:t>bir</a:t>
            </a:r>
            <a:r>
              <a:rPr lang="en-US" dirty="0"/>
              <a:t> dizi DTÖ </a:t>
            </a:r>
            <a:r>
              <a:rPr lang="en-US" dirty="0" err="1"/>
              <a:t>kural</a:t>
            </a:r>
            <a:r>
              <a:rPr lang="en-US" dirty="0"/>
              <a:t> </a:t>
            </a:r>
            <a:r>
              <a:rPr lang="en-US" dirty="0" err="1"/>
              <a:t>ve</a:t>
            </a:r>
            <a:r>
              <a:rPr lang="en-US" dirty="0"/>
              <a:t> </a:t>
            </a:r>
            <a:r>
              <a:rPr lang="en-US" dirty="0" err="1"/>
              <a:t>yükümlülükleri</a:t>
            </a:r>
            <a:r>
              <a:rPr lang="en-US" dirty="0"/>
              <a:t> </a:t>
            </a:r>
            <a:r>
              <a:rPr lang="en-US" dirty="0" err="1"/>
              <a:t>üzerinde</a:t>
            </a:r>
            <a:r>
              <a:rPr lang="en-US" dirty="0"/>
              <a:t> </a:t>
            </a:r>
            <a:r>
              <a:rPr lang="en-US" dirty="0" err="1"/>
              <a:t>anlaşmaya</a:t>
            </a:r>
            <a:r>
              <a:rPr lang="en-US" dirty="0"/>
              <a:t> </a:t>
            </a:r>
            <a:r>
              <a:rPr lang="en-US" dirty="0" err="1"/>
              <a:t>varılmasını</a:t>
            </a:r>
            <a:r>
              <a:rPr lang="en-US" dirty="0"/>
              <a:t> </a:t>
            </a:r>
            <a:r>
              <a:rPr lang="en-US" dirty="0" err="1"/>
              <a:t>sağlamaktır</a:t>
            </a:r>
            <a:r>
              <a:rPr lang="en-US" dirty="0"/>
              <a:t>.</a:t>
            </a:r>
          </a:p>
          <a:p>
            <a:pPr marL="742950" lvl="1" indent="-285750">
              <a:buFont typeface="Arial" panose="020B0604020202020204" pitchFamily="34" charset="0"/>
              <a:buChar char="•"/>
            </a:pPr>
            <a:r>
              <a:rPr lang="en-US" dirty="0" err="1"/>
              <a:t>Özellikle</a:t>
            </a:r>
            <a:r>
              <a:rPr lang="en-US" dirty="0"/>
              <a:t> </a:t>
            </a:r>
            <a:r>
              <a:rPr lang="en-US" dirty="0" err="1"/>
              <a:t>Kobi’lerin</a:t>
            </a:r>
            <a:r>
              <a:rPr lang="en-US" dirty="0"/>
              <a:t> </a:t>
            </a:r>
            <a:r>
              <a:rPr lang="en-US" dirty="0" err="1"/>
              <a:t>faaliyetlerini</a:t>
            </a:r>
            <a:r>
              <a:rPr lang="en-US" dirty="0"/>
              <a:t> </a:t>
            </a:r>
            <a:r>
              <a:rPr lang="en-US" dirty="0" err="1"/>
              <a:t>kolaylaştırmak</a:t>
            </a:r>
            <a:r>
              <a:rPr lang="en-US" dirty="0"/>
              <a:t> </a:t>
            </a:r>
            <a:r>
              <a:rPr lang="en-US" dirty="0" err="1"/>
              <a:t>ve</a:t>
            </a:r>
            <a:r>
              <a:rPr lang="en-US" dirty="0"/>
              <a:t> </a:t>
            </a:r>
            <a:r>
              <a:rPr lang="en-US" dirty="0" err="1"/>
              <a:t>çevrimiçi</a:t>
            </a:r>
            <a:r>
              <a:rPr lang="en-US" dirty="0"/>
              <a:t> </a:t>
            </a:r>
            <a:r>
              <a:rPr lang="en-US" dirty="0" err="1"/>
              <a:t>ortama</a:t>
            </a:r>
            <a:r>
              <a:rPr lang="en-US" dirty="0"/>
              <a:t> </a:t>
            </a:r>
            <a:r>
              <a:rPr lang="en-US" dirty="0" err="1"/>
              <a:t>tüketici</a:t>
            </a:r>
            <a:r>
              <a:rPr lang="en-US" dirty="0"/>
              <a:t> </a:t>
            </a:r>
            <a:r>
              <a:rPr lang="en-US" dirty="0" err="1"/>
              <a:t>güvenini</a:t>
            </a:r>
            <a:r>
              <a:rPr lang="en-US" dirty="0"/>
              <a:t> </a:t>
            </a:r>
            <a:r>
              <a:rPr lang="en-US" dirty="0" err="1"/>
              <a:t>artırmak</a:t>
            </a:r>
            <a:r>
              <a:rPr lang="en-US" dirty="0"/>
              <a:t> </a:t>
            </a:r>
            <a:r>
              <a:rPr lang="en-US" dirty="0" err="1"/>
              <a:t>önemlidir</a:t>
            </a:r>
            <a:r>
              <a:rPr lang="en-US" dirty="0"/>
              <a:t>.</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endParaRPr lang="en-US" dirty="0"/>
          </a:p>
          <a:p>
            <a:endParaRPr lang="tr-TR" dirty="0"/>
          </a:p>
        </p:txBody>
      </p:sp>
    </p:spTree>
    <p:extLst>
      <p:ext uri="{BB962C8B-B14F-4D97-AF65-F5344CB8AC3E}">
        <p14:creationId xmlns:p14="http://schemas.microsoft.com/office/powerpoint/2010/main" val="3888133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F51EBEB-39E8-49C4-832F-059B56A7F78C}"/>
              </a:ext>
            </a:extLst>
          </p:cNvPr>
          <p:cNvSpPr>
            <a:spLocks noGrp="1"/>
          </p:cNvSpPr>
          <p:nvPr>
            <p:ph idx="1"/>
          </p:nvPr>
        </p:nvSpPr>
        <p:spPr>
          <a:xfrm>
            <a:off x="6090574" y="1338628"/>
            <a:ext cx="4977578" cy="3639289"/>
          </a:xfrm>
        </p:spPr>
        <p:txBody>
          <a:bodyPr anchor="ctr">
            <a:normAutofit/>
          </a:bodyPr>
          <a:lstStyle/>
          <a:p>
            <a:pPr marL="0" indent="0">
              <a:buNone/>
            </a:pPr>
            <a:endParaRPr lang="x-none" sz="3600" dirty="0">
              <a:solidFill>
                <a:schemeClr val="accent1">
                  <a:lumMod val="75000"/>
                </a:schemeClr>
              </a:solidFill>
              <a:latin typeface="Arial Nova" panose="020B0504020202020204" pitchFamily="34" charset="0"/>
              <a:ea typeface="+mj-ea"/>
              <a:cs typeface="+mj-cs"/>
            </a:endParaRPr>
          </a:p>
          <a:p>
            <a:pPr marL="0" indent="0">
              <a:buNone/>
            </a:pPr>
            <a:endParaRPr lang="x-none" sz="2000" dirty="0">
              <a:solidFill>
                <a:srgbClr val="000000"/>
              </a:solidFill>
              <a:latin typeface="Arial Nova" panose="020B0504020202020204" pitchFamily="34" charset="0"/>
            </a:endParaRPr>
          </a:p>
        </p:txBody>
      </p:sp>
      <p:sp>
        <p:nvSpPr>
          <p:cNvPr id="4" name="Rectangle 3">
            <a:extLst>
              <a:ext uri="{FF2B5EF4-FFF2-40B4-BE49-F238E27FC236}">
                <a16:creationId xmlns:a16="http://schemas.microsoft.com/office/drawing/2014/main" id="{F901648B-F7DD-419E-9A04-A783BE016CA7}"/>
              </a:ext>
            </a:extLst>
          </p:cNvPr>
          <p:cNvSpPr/>
          <p:nvPr/>
        </p:nvSpPr>
        <p:spPr>
          <a:xfrm>
            <a:off x="0" y="6127931"/>
            <a:ext cx="12192000" cy="730069"/>
          </a:xfrm>
          <a:prstGeom prst="rect">
            <a:avLst/>
          </a:prstGeom>
          <a:gradFill flip="none" rotWithShape="1">
            <a:gsLst>
              <a:gs pos="0">
                <a:schemeClr val="accent1">
                  <a:lumMod val="5000"/>
                  <a:lumOff val="95000"/>
                </a:schemeClr>
              </a:gs>
              <a:gs pos="58000">
                <a:schemeClr val="accent1">
                  <a:lumMod val="45000"/>
                  <a:lumOff val="55000"/>
                </a:schemeClr>
              </a:gs>
              <a:gs pos="71000">
                <a:schemeClr val="accent1">
                  <a:lumMod val="54000"/>
                  <a:lumOff val="46000"/>
                </a:schemeClr>
              </a:gs>
              <a:gs pos="100000">
                <a:schemeClr val="accent1">
                  <a:lumMod val="30000"/>
                  <a:lumOff val="70000"/>
                </a:schemeClr>
              </a:gs>
            </a:gsLst>
            <a:lin ang="9000000" scaled="0"/>
            <a:tileRect/>
          </a:gradFill>
          <a:ln>
            <a:noFill/>
          </a:ln>
          <a:effectLst>
            <a:glow>
              <a:schemeClr val="accent1">
                <a:alpha val="4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 name="Picture 12" descr="A close up of a sign&#10;&#10;Description automatically generated">
            <a:extLst>
              <a:ext uri="{FF2B5EF4-FFF2-40B4-BE49-F238E27FC236}">
                <a16:creationId xmlns:a16="http://schemas.microsoft.com/office/drawing/2014/main" id="{AD2D2CE1-D21D-4185-B168-FF7312B27080}"/>
              </a:ext>
            </a:extLst>
          </p:cNvPr>
          <p:cNvPicPr>
            <a:picLocks noChangeAspect="1"/>
          </p:cNvPicPr>
          <p:nvPr/>
        </p:nvPicPr>
        <p:blipFill>
          <a:blip r:embed="rId3" cstate="print"/>
          <a:stretch>
            <a:fillRect/>
          </a:stretch>
        </p:blipFill>
        <p:spPr>
          <a:xfrm>
            <a:off x="755458" y="5631297"/>
            <a:ext cx="1987742" cy="838808"/>
          </a:xfrm>
          <a:prstGeom prst="rect">
            <a:avLst/>
          </a:prstGeom>
        </p:spPr>
      </p:pic>
      <p:pic>
        <p:nvPicPr>
          <p:cNvPr id="15" name="Picture 14" descr="A close up of a sign&#10;&#10;Description automatically generated">
            <a:extLst>
              <a:ext uri="{FF2B5EF4-FFF2-40B4-BE49-F238E27FC236}">
                <a16:creationId xmlns:a16="http://schemas.microsoft.com/office/drawing/2014/main" id="{BFF3460D-5CD3-4806-96C6-158879FC96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0023" y="6245399"/>
            <a:ext cx="1602607" cy="516174"/>
          </a:xfrm>
          <a:prstGeom prst="rect">
            <a:avLst/>
          </a:prstGeom>
        </p:spPr>
      </p:pic>
      <p:sp>
        <p:nvSpPr>
          <p:cNvPr id="2" name="TextBox 1">
            <a:extLst>
              <a:ext uri="{FF2B5EF4-FFF2-40B4-BE49-F238E27FC236}">
                <a16:creationId xmlns:a16="http://schemas.microsoft.com/office/drawing/2014/main" id="{BA3B380E-C7BF-4798-81EC-E7A1FDAA3AEC}"/>
              </a:ext>
            </a:extLst>
          </p:cNvPr>
          <p:cNvSpPr txBox="1"/>
          <p:nvPr/>
        </p:nvSpPr>
        <p:spPr>
          <a:xfrm>
            <a:off x="-265208" y="6413873"/>
            <a:ext cx="4029075" cy="369332"/>
          </a:xfrm>
          <a:prstGeom prst="rect">
            <a:avLst/>
          </a:prstGeom>
          <a:noFill/>
        </p:spPr>
        <p:txBody>
          <a:bodyPr wrap="square" rtlCol="0">
            <a:spAutoFit/>
          </a:bodyPr>
          <a:lstStyle/>
          <a:p>
            <a:pPr algn="ctr"/>
            <a:r>
              <a:rPr lang="tr-TR" sz="900" dirty="0">
                <a:solidFill>
                  <a:srgbClr val="D93F33"/>
                </a:solidFill>
                <a:latin typeface="Arial Nova Light" panose="020B0304020202020204" pitchFamily="34" charset="0"/>
              </a:rPr>
              <a:t>Bu proje Avrupa Birliği ve Türkiye Cumhuriyeti </a:t>
            </a:r>
            <a:br>
              <a:rPr lang="x-none" sz="900" dirty="0">
                <a:solidFill>
                  <a:srgbClr val="D93F33"/>
                </a:solidFill>
                <a:latin typeface="Arial Nova Light" panose="020B0304020202020204" pitchFamily="34" charset="0"/>
              </a:rPr>
            </a:br>
            <a:r>
              <a:rPr lang="tr-TR" sz="900" dirty="0">
                <a:solidFill>
                  <a:srgbClr val="D93F33"/>
                </a:solidFill>
                <a:latin typeface="Arial Nova Light" panose="020B0304020202020204" pitchFamily="34" charset="0"/>
              </a:rPr>
              <a:t>tarafından finanse edilmektedir</a:t>
            </a:r>
          </a:p>
        </p:txBody>
      </p:sp>
      <p:sp>
        <p:nvSpPr>
          <p:cNvPr id="7" name="6 Metin kutusu"/>
          <p:cNvSpPr txBox="1"/>
          <p:nvPr/>
        </p:nvSpPr>
        <p:spPr>
          <a:xfrm>
            <a:off x="374073" y="235527"/>
            <a:ext cx="11610109" cy="6740307"/>
          </a:xfrm>
          <a:prstGeom prst="rect">
            <a:avLst/>
          </a:prstGeom>
          <a:noFill/>
        </p:spPr>
        <p:txBody>
          <a:bodyPr wrap="square" rtlCol="0">
            <a:spAutoFit/>
          </a:bodyPr>
          <a:lstStyle/>
          <a:p>
            <a:pPr algn="ctr"/>
            <a:r>
              <a:rPr lang="tr-TR" sz="2400" b="1" dirty="0">
                <a:solidFill>
                  <a:srgbClr val="C00000"/>
                </a:solidFill>
              </a:rPr>
              <a:t>COVID-19 VE E-TİCARET RAPORU-UNCTAD 2021</a:t>
            </a:r>
          </a:p>
          <a:p>
            <a:endParaRPr lang="tr-TR" dirty="0"/>
          </a:p>
          <a:p>
            <a:pPr marL="285750" indent="-285750">
              <a:buFont typeface="Arial" panose="020B0604020202020204" pitchFamily="34" charset="0"/>
              <a:buChar char="•"/>
            </a:pPr>
            <a:r>
              <a:rPr lang="tr-TR" sz="2000" dirty="0" err="1"/>
              <a:t>Pandemi</a:t>
            </a:r>
            <a:r>
              <a:rPr lang="tr-TR" sz="2000" dirty="0"/>
              <a:t> E-ticarette var olan engellerin bir an önce kaldırılmasının önemini ortaya çıkardı</a:t>
            </a:r>
          </a:p>
          <a:p>
            <a:pPr marL="285750" indent="-285750">
              <a:buFont typeface="Arial" panose="020B0604020202020204" pitchFamily="34" charset="0"/>
              <a:buChar char="•"/>
            </a:pPr>
            <a:r>
              <a:rPr lang="tr-TR" sz="2000" dirty="0"/>
              <a:t>E-ticaret potansiyelini daha etkili hayata geçirebilen ülkeler dijital ekonomi fırsatlarından da daha iyi yararlanabilir.</a:t>
            </a:r>
          </a:p>
          <a:p>
            <a:pPr marL="285750" indent="-285750">
              <a:buFont typeface="Arial" panose="020B0604020202020204" pitchFamily="34" charset="0"/>
              <a:buChar char="•"/>
            </a:pPr>
            <a:r>
              <a:rPr lang="tr-TR" sz="2000" dirty="0"/>
              <a:t>Dünyada toplam perakende satışlar içinde e-ticaretin oranı 2019’da % 14 iken, 2020’de % 17’ye yükseldi.</a:t>
            </a:r>
          </a:p>
          <a:p>
            <a:pPr marL="285750" indent="-285750">
              <a:buFont typeface="Arial" panose="020B0604020202020204" pitchFamily="34" charset="0"/>
              <a:buChar char="•"/>
            </a:pPr>
            <a:r>
              <a:rPr lang="tr-TR" sz="2000" dirty="0"/>
              <a:t>Aynı süreç içinde Global GSYİH % 4,3 oranında azaldı. (mal ticaretinde % 9 düşüş, hizmet ticaretinde % 15 düşüş)</a:t>
            </a:r>
          </a:p>
          <a:p>
            <a:pPr marL="285750" indent="-285750">
              <a:buFont typeface="Arial" panose="020B0604020202020204" pitchFamily="34" charset="0"/>
              <a:buChar char="•"/>
            </a:pPr>
            <a:r>
              <a:rPr lang="tr-TR" sz="2000" dirty="0"/>
              <a:t>Çin’de çevrim içi satışlar Ağustos 2019’da tüm perakende sektöründeki satışların %19,4’ünü oluştururken, bu oran 2020 Ağustosunda % 24,6’ya yükseldi.</a:t>
            </a:r>
          </a:p>
          <a:p>
            <a:pPr marL="285750" indent="-285750">
              <a:buFont typeface="Arial" panose="020B0604020202020204" pitchFamily="34" charset="0"/>
              <a:buChar char="•"/>
            </a:pPr>
            <a:r>
              <a:rPr lang="tr-TR" sz="2000" dirty="0"/>
              <a:t>Dijital dönüşüm tele çalışma, oyun, uzaktan öğrenme, çevrim için konferans ve dijital eğlence sektörlerine de yansıdı.</a:t>
            </a:r>
          </a:p>
          <a:p>
            <a:pPr marL="285750" indent="-285750">
              <a:buFont typeface="Arial" panose="020B0604020202020204" pitchFamily="34" charset="0"/>
              <a:buChar char="•"/>
            </a:pPr>
            <a:r>
              <a:rPr lang="tr-TR" sz="2000" dirty="0"/>
              <a:t>E-ticarete olan ilgi </a:t>
            </a:r>
            <a:r>
              <a:rPr lang="tr-TR" sz="2000" dirty="0" err="1"/>
              <a:t>pandemi</a:t>
            </a:r>
            <a:r>
              <a:rPr lang="tr-TR" sz="2000" dirty="0"/>
              <a:t> sonrasında da devam edecek.</a:t>
            </a:r>
          </a:p>
          <a:p>
            <a:pPr marL="285750" indent="-285750">
              <a:buFont typeface="Arial" panose="020B0604020202020204" pitchFamily="34" charset="0"/>
              <a:buChar char="•"/>
            </a:pPr>
            <a:r>
              <a:rPr lang="tr-TR" sz="2000" dirty="0"/>
              <a:t>Tüketicilerin % 50’si e-ticarete daha sık başvuracaklarını söylediler.</a:t>
            </a:r>
          </a:p>
          <a:p>
            <a:pPr marL="285750" indent="-285750">
              <a:buFont typeface="Arial" panose="020B0604020202020204" pitchFamily="34" charset="0"/>
              <a:buChar char="•"/>
            </a:pPr>
            <a:r>
              <a:rPr lang="tr-TR" sz="2000" dirty="0"/>
              <a:t>E-ticaret platformları kazandıkları pazar payını koruyacak.</a:t>
            </a:r>
          </a:p>
          <a:p>
            <a:pPr marL="285750" indent="-285750">
              <a:buFont typeface="Arial" panose="020B0604020202020204" pitchFamily="34" charset="0"/>
              <a:buChar char="•"/>
            </a:pPr>
            <a:r>
              <a:rPr lang="tr-TR" sz="2000" dirty="0"/>
              <a:t>Çevrim içi mevcudiyeti olan, dijital platformlarda var olan, ticaret ve lojistik sorunlarını çözmüş olan şirketler ve internet erişimi yüksek olan, bütüncül e-ticaret stratejileri olan ekonomiler kazandılar. </a:t>
            </a:r>
          </a:p>
          <a:p>
            <a:endParaRPr lang="tr-TR" dirty="0"/>
          </a:p>
          <a:p>
            <a:endParaRPr lang="tr-TR" dirty="0"/>
          </a:p>
          <a:p>
            <a:endParaRPr lang="tr-TR" dirty="0"/>
          </a:p>
          <a:p>
            <a:endParaRPr lang="tr-TR" dirty="0"/>
          </a:p>
          <a:p>
            <a:endParaRPr lang="tr-TR" dirty="0"/>
          </a:p>
        </p:txBody>
      </p:sp>
    </p:spTree>
    <p:extLst>
      <p:ext uri="{BB962C8B-B14F-4D97-AF65-F5344CB8AC3E}">
        <p14:creationId xmlns:p14="http://schemas.microsoft.com/office/powerpoint/2010/main" val="3888133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F51EBEB-39E8-49C4-832F-059B56A7F78C}"/>
              </a:ext>
            </a:extLst>
          </p:cNvPr>
          <p:cNvSpPr>
            <a:spLocks noGrp="1"/>
          </p:cNvSpPr>
          <p:nvPr>
            <p:ph idx="1"/>
          </p:nvPr>
        </p:nvSpPr>
        <p:spPr>
          <a:xfrm>
            <a:off x="6090574" y="1338628"/>
            <a:ext cx="4977578" cy="3639289"/>
          </a:xfrm>
        </p:spPr>
        <p:txBody>
          <a:bodyPr anchor="ctr">
            <a:normAutofit/>
          </a:bodyPr>
          <a:lstStyle/>
          <a:p>
            <a:pPr marL="0" indent="0">
              <a:buNone/>
            </a:pPr>
            <a:endParaRPr lang="x-none" sz="3600" dirty="0">
              <a:solidFill>
                <a:schemeClr val="accent1">
                  <a:lumMod val="75000"/>
                </a:schemeClr>
              </a:solidFill>
              <a:latin typeface="Arial Nova" panose="020B0504020202020204" pitchFamily="34" charset="0"/>
              <a:ea typeface="+mj-ea"/>
              <a:cs typeface="+mj-cs"/>
            </a:endParaRPr>
          </a:p>
          <a:p>
            <a:pPr marL="0" indent="0">
              <a:buNone/>
            </a:pPr>
            <a:endParaRPr lang="x-none" sz="2000" dirty="0">
              <a:solidFill>
                <a:srgbClr val="000000"/>
              </a:solidFill>
              <a:latin typeface="Arial Nova" panose="020B0504020202020204" pitchFamily="34" charset="0"/>
            </a:endParaRPr>
          </a:p>
        </p:txBody>
      </p:sp>
      <p:sp>
        <p:nvSpPr>
          <p:cNvPr id="4" name="Rectangle 3">
            <a:extLst>
              <a:ext uri="{FF2B5EF4-FFF2-40B4-BE49-F238E27FC236}">
                <a16:creationId xmlns:a16="http://schemas.microsoft.com/office/drawing/2014/main" id="{F901648B-F7DD-419E-9A04-A783BE016CA7}"/>
              </a:ext>
            </a:extLst>
          </p:cNvPr>
          <p:cNvSpPr/>
          <p:nvPr/>
        </p:nvSpPr>
        <p:spPr>
          <a:xfrm>
            <a:off x="0" y="6127931"/>
            <a:ext cx="12192000" cy="730069"/>
          </a:xfrm>
          <a:prstGeom prst="rect">
            <a:avLst/>
          </a:prstGeom>
          <a:gradFill flip="none" rotWithShape="1">
            <a:gsLst>
              <a:gs pos="0">
                <a:schemeClr val="accent1">
                  <a:lumMod val="5000"/>
                  <a:lumOff val="95000"/>
                </a:schemeClr>
              </a:gs>
              <a:gs pos="58000">
                <a:schemeClr val="accent1">
                  <a:lumMod val="45000"/>
                  <a:lumOff val="55000"/>
                </a:schemeClr>
              </a:gs>
              <a:gs pos="71000">
                <a:schemeClr val="accent1">
                  <a:lumMod val="54000"/>
                  <a:lumOff val="46000"/>
                </a:schemeClr>
              </a:gs>
              <a:gs pos="100000">
                <a:schemeClr val="accent1">
                  <a:lumMod val="30000"/>
                  <a:lumOff val="70000"/>
                </a:schemeClr>
              </a:gs>
            </a:gsLst>
            <a:lin ang="9000000" scaled="0"/>
            <a:tileRect/>
          </a:gradFill>
          <a:ln>
            <a:noFill/>
          </a:ln>
          <a:effectLst>
            <a:glow>
              <a:schemeClr val="accent1">
                <a:alpha val="4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 name="Picture 12" descr="A close up of a sign&#10;&#10;Description automatically generated">
            <a:extLst>
              <a:ext uri="{FF2B5EF4-FFF2-40B4-BE49-F238E27FC236}">
                <a16:creationId xmlns:a16="http://schemas.microsoft.com/office/drawing/2014/main" id="{AD2D2CE1-D21D-4185-B168-FF7312B27080}"/>
              </a:ext>
            </a:extLst>
          </p:cNvPr>
          <p:cNvPicPr>
            <a:picLocks noChangeAspect="1"/>
          </p:cNvPicPr>
          <p:nvPr/>
        </p:nvPicPr>
        <p:blipFill>
          <a:blip r:embed="rId3" cstate="print"/>
          <a:stretch>
            <a:fillRect/>
          </a:stretch>
        </p:blipFill>
        <p:spPr>
          <a:xfrm>
            <a:off x="755458" y="5631297"/>
            <a:ext cx="1987742" cy="838808"/>
          </a:xfrm>
          <a:prstGeom prst="rect">
            <a:avLst/>
          </a:prstGeom>
        </p:spPr>
      </p:pic>
      <p:pic>
        <p:nvPicPr>
          <p:cNvPr id="15" name="Picture 14" descr="A close up of a sign&#10;&#10;Description automatically generated">
            <a:extLst>
              <a:ext uri="{FF2B5EF4-FFF2-40B4-BE49-F238E27FC236}">
                <a16:creationId xmlns:a16="http://schemas.microsoft.com/office/drawing/2014/main" id="{BFF3460D-5CD3-4806-96C6-158879FC96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0023" y="6245399"/>
            <a:ext cx="1602607" cy="516174"/>
          </a:xfrm>
          <a:prstGeom prst="rect">
            <a:avLst/>
          </a:prstGeom>
        </p:spPr>
      </p:pic>
      <p:sp>
        <p:nvSpPr>
          <p:cNvPr id="2" name="TextBox 1">
            <a:extLst>
              <a:ext uri="{FF2B5EF4-FFF2-40B4-BE49-F238E27FC236}">
                <a16:creationId xmlns:a16="http://schemas.microsoft.com/office/drawing/2014/main" id="{BA3B380E-C7BF-4798-81EC-E7A1FDAA3AEC}"/>
              </a:ext>
            </a:extLst>
          </p:cNvPr>
          <p:cNvSpPr txBox="1"/>
          <p:nvPr/>
        </p:nvSpPr>
        <p:spPr>
          <a:xfrm>
            <a:off x="-265208" y="6413873"/>
            <a:ext cx="4029075" cy="369332"/>
          </a:xfrm>
          <a:prstGeom prst="rect">
            <a:avLst/>
          </a:prstGeom>
          <a:noFill/>
        </p:spPr>
        <p:txBody>
          <a:bodyPr wrap="square" rtlCol="0">
            <a:spAutoFit/>
          </a:bodyPr>
          <a:lstStyle/>
          <a:p>
            <a:pPr algn="ctr"/>
            <a:r>
              <a:rPr lang="tr-TR" sz="900" dirty="0">
                <a:solidFill>
                  <a:srgbClr val="D93F33"/>
                </a:solidFill>
                <a:latin typeface="Arial Nova Light" panose="020B0304020202020204" pitchFamily="34" charset="0"/>
              </a:rPr>
              <a:t>Bu proje Avrupa Birliği ve Türkiye Cumhuriyeti </a:t>
            </a:r>
            <a:br>
              <a:rPr lang="x-none" sz="900" dirty="0">
                <a:solidFill>
                  <a:srgbClr val="D93F33"/>
                </a:solidFill>
                <a:latin typeface="Arial Nova Light" panose="020B0304020202020204" pitchFamily="34" charset="0"/>
              </a:rPr>
            </a:br>
            <a:r>
              <a:rPr lang="tr-TR" sz="900" dirty="0">
                <a:solidFill>
                  <a:srgbClr val="D93F33"/>
                </a:solidFill>
                <a:latin typeface="Arial Nova Light" panose="020B0304020202020204" pitchFamily="34" charset="0"/>
              </a:rPr>
              <a:t>tarafından finanse edilmektedir</a:t>
            </a:r>
          </a:p>
        </p:txBody>
      </p:sp>
      <p:sp>
        <p:nvSpPr>
          <p:cNvPr id="8" name="7 Metin kutusu"/>
          <p:cNvSpPr txBox="1"/>
          <p:nvPr/>
        </p:nvSpPr>
        <p:spPr>
          <a:xfrm>
            <a:off x="4913376" y="243840"/>
            <a:ext cx="6766560" cy="4770537"/>
          </a:xfrm>
          <a:prstGeom prst="rect">
            <a:avLst/>
          </a:prstGeom>
          <a:noFill/>
        </p:spPr>
        <p:txBody>
          <a:bodyPr wrap="square" rtlCol="0">
            <a:spAutoFit/>
          </a:bodyPr>
          <a:lstStyle/>
          <a:p>
            <a:pPr algn="ctr"/>
            <a:r>
              <a:rPr lang="tr-TR" sz="2800" b="1" dirty="0">
                <a:solidFill>
                  <a:srgbClr val="C00000"/>
                </a:solidFill>
              </a:rPr>
              <a:t>AB TİCARET ANLAŞMALARINDA E-TİCARET</a:t>
            </a:r>
          </a:p>
          <a:p>
            <a:pPr algn="ctr"/>
            <a:endParaRPr lang="tr-TR" sz="2400" dirty="0"/>
          </a:p>
          <a:p>
            <a:pPr>
              <a:buFont typeface="Arial" pitchFamily="34" charset="0"/>
              <a:buChar char="•"/>
            </a:pPr>
            <a:r>
              <a:rPr lang="tr-TR" sz="2400" dirty="0"/>
              <a:t>AB tüm STA müzakerelerinde oldukça iddialı bir Dijital Ticaret Başlığı eklenmesine özen göstermektedir.</a:t>
            </a:r>
          </a:p>
          <a:p>
            <a:pPr>
              <a:buFont typeface="Arial" pitchFamily="34" charset="0"/>
              <a:buChar char="•"/>
            </a:pPr>
            <a:r>
              <a:rPr lang="tr-TR" sz="2400" dirty="0"/>
              <a:t>Amaç:</a:t>
            </a:r>
          </a:p>
          <a:p>
            <a:pPr lvl="1">
              <a:buFont typeface="Arial" pitchFamily="34" charset="0"/>
              <a:buChar char="•"/>
            </a:pPr>
            <a:r>
              <a:rPr lang="tr-TR" sz="2400" dirty="0"/>
              <a:t>Öngörülebilirliği ve yasal kesinliği sağlamak</a:t>
            </a:r>
          </a:p>
          <a:p>
            <a:pPr lvl="1">
              <a:buFont typeface="Arial" pitchFamily="34" charset="0"/>
              <a:buChar char="•"/>
            </a:pPr>
            <a:r>
              <a:rPr lang="tr-TR" sz="2400" dirty="0"/>
              <a:t>Tüketiciler için güvenli çevrim içi ortam oluşturmak</a:t>
            </a:r>
          </a:p>
          <a:p>
            <a:pPr lvl="1">
              <a:buFont typeface="Arial" pitchFamily="34" charset="0"/>
              <a:buChar char="•"/>
            </a:pPr>
            <a:r>
              <a:rPr lang="tr-TR" sz="2400" dirty="0"/>
              <a:t>Dijital ticaretin önündeki haksız engelleri ve kısıtları ortadan kaldırmak</a:t>
            </a:r>
          </a:p>
          <a:p>
            <a:endParaRPr lang="tr-TR" dirty="0"/>
          </a:p>
          <a:p>
            <a:endParaRPr lang="tr-TR" dirty="0"/>
          </a:p>
        </p:txBody>
      </p:sp>
      <p:pic>
        <p:nvPicPr>
          <p:cNvPr id="9" name="Picture 8" descr="Rekor büyüme yakalayan e-ihracat, kargoya takıldı - Dünya Gazetesi"/>
          <p:cNvPicPr>
            <a:picLocks noChangeAspect="1" noChangeArrowheads="1"/>
          </p:cNvPicPr>
          <p:nvPr/>
        </p:nvPicPr>
        <p:blipFill>
          <a:blip r:embed="rId5" cstate="print"/>
          <a:srcRect/>
          <a:stretch>
            <a:fillRect/>
          </a:stretch>
        </p:blipFill>
        <p:spPr bwMode="auto">
          <a:xfrm>
            <a:off x="281585" y="1888208"/>
            <a:ext cx="3812340" cy="2144442"/>
          </a:xfrm>
          <a:prstGeom prst="rect">
            <a:avLst/>
          </a:prstGeom>
          <a:noFill/>
        </p:spPr>
      </p:pic>
    </p:spTree>
    <p:extLst>
      <p:ext uri="{BB962C8B-B14F-4D97-AF65-F5344CB8AC3E}">
        <p14:creationId xmlns:p14="http://schemas.microsoft.com/office/powerpoint/2010/main" val="3888133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F51EBEB-39E8-49C4-832F-059B56A7F78C}"/>
              </a:ext>
            </a:extLst>
          </p:cNvPr>
          <p:cNvSpPr>
            <a:spLocks noGrp="1"/>
          </p:cNvSpPr>
          <p:nvPr>
            <p:ph idx="1"/>
          </p:nvPr>
        </p:nvSpPr>
        <p:spPr>
          <a:xfrm>
            <a:off x="6090574" y="1338628"/>
            <a:ext cx="4977578" cy="3639289"/>
          </a:xfrm>
        </p:spPr>
        <p:txBody>
          <a:bodyPr anchor="ctr">
            <a:normAutofit/>
          </a:bodyPr>
          <a:lstStyle/>
          <a:p>
            <a:pPr marL="0" indent="0">
              <a:buNone/>
            </a:pPr>
            <a:endParaRPr lang="x-none" sz="3600" dirty="0">
              <a:solidFill>
                <a:schemeClr val="accent1">
                  <a:lumMod val="75000"/>
                </a:schemeClr>
              </a:solidFill>
              <a:latin typeface="Arial Nova" panose="020B0504020202020204" pitchFamily="34" charset="0"/>
              <a:ea typeface="+mj-ea"/>
              <a:cs typeface="+mj-cs"/>
            </a:endParaRPr>
          </a:p>
          <a:p>
            <a:pPr marL="0" indent="0">
              <a:buNone/>
            </a:pPr>
            <a:endParaRPr lang="x-none" sz="2000" dirty="0">
              <a:solidFill>
                <a:srgbClr val="000000"/>
              </a:solidFill>
              <a:latin typeface="Arial Nova" panose="020B0504020202020204" pitchFamily="34" charset="0"/>
            </a:endParaRPr>
          </a:p>
        </p:txBody>
      </p:sp>
      <p:sp>
        <p:nvSpPr>
          <p:cNvPr id="4" name="Rectangle 3">
            <a:extLst>
              <a:ext uri="{FF2B5EF4-FFF2-40B4-BE49-F238E27FC236}">
                <a16:creationId xmlns:a16="http://schemas.microsoft.com/office/drawing/2014/main" id="{F901648B-F7DD-419E-9A04-A783BE016CA7}"/>
              </a:ext>
            </a:extLst>
          </p:cNvPr>
          <p:cNvSpPr/>
          <p:nvPr/>
        </p:nvSpPr>
        <p:spPr>
          <a:xfrm>
            <a:off x="0" y="6127931"/>
            <a:ext cx="12192000" cy="730069"/>
          </a:xfrm>
          <a:prstGeom prst="rect">
            <a:avLst/>
          </a:prstGeom>
          <a:gradFill flip="none" rotWithShape="1">
            <a:gsLst>
              <a:gs pos="0">
                <a:schemeClr val="accent1">
                  <a:lumMod val="5000"/>
                  <a:lumOff val="95000"/>
                </a:schemeClr>
              </a:gs>
              <a:gs pos="58000">
                <a:schemeClr val="accent1">
                  <a:lumMod val="45000"/>
                  <a:lumOff val="55000"/>
                </a:schemeClr>
              </a:gs>
              <a:gs pos="71000">
                <a:schemeClr val="accent1">
                  <a:lumMod val="54000"/>
                  <a:lumOff val="46000"/>
                </a:schemeClr>
              </a:gs>
              <a:gs pos="100000">
                <a:schemeClr val="accent1">
                  <a:lumMod val="30000"/>
                  <a:lumOff val="70000"/>
                </a:schemeClr>
              </a:gs>
            </a:gsLst>
            <a:lin ang="9000000" scaled="0"/>
            <a:tileRect/>
          </a:gradFill>
          <a:ln>
            <a:noFill/>
          </a:ln>
          <a:effectLst>
            <a:glow>
              <a:schemeClr val="accent1">
                <a:alpha val="4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 name="Picture 12" descr="A close up of a sign&#10;&#10;Description automatically generated">
            <a:extLst>
              <a:ext uri="{FF2B5EF4-FFF2-40B4-BE49-F238E27FC236}">
                <a16:creationId xmlns:a16="http://schemas.microsoft.com/office/drawing/2014/main" id="{AD2D2CE1-D21D-4185-B168-FF7312B27080}"/>
              </a:ext>
            </a:extLst>
          </p:cNvPr>
          <p:cNvPicPr>
            <a:picLocks noChangeAspect="1"/>
          </p:cNvPicPr>
          <p:nvPr/>
        </p:nvPicPr>
        <p:blipFill>
          <a:blip r:embed="rId3" cstate="print"/>
          <a:stretch>
            <a:fillRect/>
          </a:stretch>
        </p:blipFill>
        <p:spPr>
          <a:xfrm>
            <a:off x="755458" y="5631297"/>
            <a:ext cx="1987742" cy="838808"/>
          </a:xfrm>
          <a:prstGeom prst="rect">
            <a:avLst/>
          </a:prstGeom>
        </p:spPr>
      </p:pic>
      <p:pic>
        <p:nvPicPr>
          <p:cNvPr id="15" name="Picture 14" descr="A close up of a sign&#10;&#10;Description automatically generated">
            <a:extLst>
              <a:ext uri="{FF2B5EF4-FFF2-40B4-BE49-F238E27FC236}">
                <a16:creationId xmlns:a16="http://schemas.microsoft.com/office/drawing/2014/main" id="{BFF3460D-5CD3-4806-96C6-158879FC96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0023" y="6245399"/>
            <a:ext cx="1602607" cy="516174"/>
          </a:xfrm>
          <a:prstGeom prst="rect">
            <a:avLst/>
          </a:prstGeom>
        </p:spPr>
      </p:pic>
      <p:sp>
        <p:nvSpPr>
          <p:cNvPr id="2" name="TextBox 1">
            <a:extLst>
              <a:ext uri="{FF2B5EF4-FFF2-40B4-BE49-F238E27FC236}">
                <a16:creationId xmlns:a16="http://schemas.microsoft.com/office/drawing/2014/main" id="{BA3B380E-C7BF-4798-81EC-E7A1FDAA3AEC}"/>
              </a:ext>
            </a:extLst>
          </p:cNvPr>
          <p:cNvSpPr txBox="1"/>
          <p:nvPr/>
        </p:nvSpPr>
        <p:spPr>
          <a:xfrm>
            <a:off x="-265208" y="6413873"/>
            <a:ext cx="4029075" cy="369332"/>
          </a:xfrm>
          <a:prstGeom prst="rect">
            <a:avLst/>
          </a:prstGeom>
          <a:noFill/>
        </p:spPr>
        <p:txBody>
          <a:bodyPr wrap="square" rtlCol="0">
            <a:spAutoFit/>
          </a:bodyPr>
          <a:lstStyle/>
          <a:p>
            <a:pPr algn="ctr"/>
            <a:r>
              <a:rPr lang="tr-TR" sz="900" dirty="0">
                <a:solidFill>
                  <a:srgbClr val="D93F33"/>
                </a:solidFill>
                <a:latin typeface="Arial Nova Light" panose="020B0304020202020204" pitchFamily="34" charset="0"/>
              </a:rPr>
              <a:t>Bu proje Avrupa Birliği ve Türkiye Cumhuriyeti </a:t>
            </a:r>
            <a:br>
              <a:rPr lang="x-none" sz="900" dirty="0">
                <a:solidFill>
                  <a:srgbClr val="D93F33"/>
                </a:solidFill>
                <a:latin typeface="Arial Nova Light" panose="020B0304020202020204" pitchFamily="34" charset="0"/>
              </a:rPr>
            </a:br>
            <a:r>
              <a:rPr lang="tr-TR" sz="900" dirty="0">
                <a:solidFill>
                  <a:srgbClr val="D93F33"/>
                </a:solidFill>
                <a:latin typeface="Arial Nova Light" panose="020B0304020202020204" pitchFamily="34" charset="0"/>
              </a:rPr>
              <a:t>tarafından finanse edilmektedir</a:t>
            </a:r>
          </a:p>
        </p:txBody>
      </p:sp>
      <p:sp>
        <p:nvSpPr>
          <p:cNvPr id="8" name="7 Metin kutusu"/>
          <p:cNvSpPr txBox="1"/>
          <p:nvPr/>
        </p:nvSpPr>
        <p:spPr>
          <a:xfrm>
            <a:off x="4929705" y="759826"/>
            <a:ext cx="6766560" cy="4401205"/>
          </a:xfrm>
          <a:prstGeom prst="rect">
            <a:avLst/>
          </a:prstGeom>
          <a:noFill/>
        </p:spPr>
        <p:txBody>
          <a:bodyPr wrap="square" rtlCol="0">
            <a:spAutoFit/>
          </a:bodyPr>
          <a:lstStyle/>
          <a:p>
            <a:pPr algn="ctr"/>
            <a:r>
              <a:rPr lang="tr-TR" sz="2800" b="1" dirty="0">
                <a:solidFill>
                  <a:srgbClr val="C00000"/>
                </a:solidFill>
              </a:rPr>
              <a:t>AB TİCARET ANLAŞMALARINDA E-TİCARET</a:t>
            </a:r>
          </a:p>
          <a:p>
            <a:pPr algn="ctr"/>
            <a:endParaRPr lang="tr-TR" sz="2400" dirty="0"/>
          </a:p>
          <a:p>
            <a:pPr>
              <a:buFont typeface="Arial" pitchFamily="34" charset="0"/>
              <a:buChar char="•"/>
            </a:pPr>
            <a:r>
              <a:rPr lang="tr-TR" sz="2400" dirty="0"/>
              <a:t>AB’nin ticaret anlaşmalarında E-ticaret giderek daha önemli yere sahip olmaktadır.</a:t>
            </a:r>
          </a:p>
          <a:p>
            <a:pPr>
              <a:buFont typeface="Arial" pitchFamily="34" charset="0"/>
              <a:buChar char="•"/>
            </a:pPr>
            <a:r>
              <a:rPr lang="tr-TR" sz="2400" dirty="0"/>
              <a:t>E-ticaret bölümünün dahil edildiği ilk ticaret anlaşması AB-CARIFORUM Ekonomik Ortaklık Anlaşmasıdır. 2008 tarihlidir.</a:t>
            </a:r>
          </a:p>
          <a:p>
            <a:pPr>
              <a:buFont typeface="Arial" pitchFamily="34" charset="0"/>
              <a:buChar char="•"/>
            </a:pPr>
            <a:r>
              <a:rPr lang="tr-TR" sz="2400" dirty="0"/>
              <a:t>AB-Kanada, AB-Singapur, AB-Vietnam, AB-Japonya, AB-Endonezya, AB-Filipinler, AB- Meksika gibi yeni nesil anlaşmalara da dahil edilmektedir.</a:t>
            </a:r>
          </a:p>
          <a:p>
            <a:endParaRPr lang="tr-TR" dirty="0"/>
          </a:p>
          <a:p>
            <a:endParaRPr lang="tr-TR" dirty="0"/>
          </a:p>
        </p:txBody>
      </p:sp>
      <p:pic>
        <p:nvPicPr>
          <p:cNvPr id="9" name="Picture 8" descr="Rekor büyüme yakalayan e-ihracat, kargoya takıldı - Dünya Gazetesi"/>
          <p:cNvPicPr>
            <a:picLocks noChangeAspect="1" noChangeArrowheads="1"/>
          </p:cNvPicPr>
          <p:nvPr/>
        </p:nvPicPr>
        <p:blipFill>
          <a:blip r:embed="rId5" cstate="print"/>
          <a:srcRect/>
          <a:stretch>
            <a:fillRect/>
          </a:stretch>
        </p:blipFill>
        <p:spPr bwMode="auto">
          <a:xfrm>
            <a:off x="281585" y="1888208"/>
            <a:ext cx="3812340" cy="2144442"/>
          </a:xfrm>
          <a:prstGeom prst="rect">
            <a:avLst/>
          </a:prstGeom>
          <a:noFill/>
        </p:spPr>
      </p:pic>
    </p:spTree>
    <p:extLst>
      <p:ext uri="{BB962C8B-B14F-4D97-AF65-F5344CB8AC3E}">
        <p14:creationId xmlns:p14="http://schemas.microsoft.com/office/powerpoint/2010/main" val="3888133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F51EBEB-39E8-49C4-832F-059B56A7F78C}"/>
              </a:ext>
            </a:extLst>
          </p:cNvPr>
          <p:cNvSpPr>
            <a:spLocks noGrp="1"/>
          </p:cNvSpPr>
          <p:nvPr>
            <p:ph idx="1"/>
          </p:nvPr>
        </p:nvSpPr>
        <p:spPr>
          <a:xfrm>
            <a:off x="6090574" y="1338628"/>
            <a:ext cx="4977578" cy="3639289"/>
          </a:xfrm>
        </p:spPr>
        <p:txBody>
          <a:bodyPr anchor="ctr">
            <a:normAutofit/>
          </a:bodyPr>
          <a:lstStyle/>
          <a:p>
            <a:pPr marL="0" indent="0">
              <a:buNone/>
            </a:pPr>
            <a:endParaRPr lang="x-none" sz="3600" dirty="0">
              <a:solidFill>
                <a:schemeClr val="accent1">
                  <a:lumMod val="75000"/>
                </a:schemeClr>
              </a:solidFill>
              <a:latin typeface="Arial Nova" panose="020B0504020202020204" pitchFamily="34" charset="0"/>
              <a:ea typeface="+mj-ea"/>
              <a:cs typeface="+mj-cs"/>
            </a:endParaRPr>
          </a:p>
          <a:p>
            <a:pPr marL="0" indent="0">
              <a:buNone/>
            </a:pPr>
            <a:endParaRPr lang="x-none" sz="2000" dirty="0">
              <a:solidFill>
                <a:srgbClr val="000000"/>
              </a:solidFill>
              <a:latin typeface="Arial Nova" panose="020B0504020202020204" pitchFamily="34" charset="0"/>
            </a:endParaRPr>
          </a:p>
        </p:txBody>
      </p:sp>
      <p:sp>
        <p:nvSpPr>
          <p:cNvPr id="4" name="Rectangle 3">
            <a:extLst>
              <a:ext uri="{FF2B5EF4-FFF2-40B4-BE49-F238E27FC236}">
                <a16:creationId xmlns:a16="http://schemas.microsoft.com/office/drawing/2014/main" id="{F901648B-F7DD-419E-9A04-A783BE016CA7}"/>
              </a:ext>
            </a:extLst>
          </p:cNvPr>
          <p:cNvSpPr/>
          <p:nvPr/>
        </p:nvSpPr>
        <p:spPr>
          <a:xfrm>
            <a:off x="0" y="6127931"/>
            <a:ext cx="12192000" cy="730069"/>
          </a:xfrm>
          <a:prstGeom prst="rect">
            <a:avLst/>
          </a:prstGeom>
          <a:gradFill flip="none" rotWithShape="1">
            <a:gsLst>
              <a:gs pos="0">
                <a:schemeClr val="accent1">
                  <a:lumMod val="5000"/>
                  <a:lumOff val="95000"/>
                </a:schemeClr>
              </a:gs>
              <a:gs pos="58000">
                <a:schemeClr val="accent1">
                  <a:lumMod val="45000"/>
                  <a:lumOff val="55000"/>
                </a:schemeClr>
              </a:gs>
              <a:gs pos="71000">
                <a:schemeClr val="accent1">
                  <a:lumMod val="54000"/>
                  <a:lumOff val="46000"/>
                </a:schemeClr>
              </a:gs>
              <a:gs pos="100000">
                <a:schemeClr val="accent1">
                  <a:lumMod val="30000"/>
                  <a:lumOff val="70000"/>
                </a:schemeClr>
              </a:gs>
            </a:gsLst>
            <a:lin ang="9000000" scaled="0"/>
            <a:tileRect/>
          </a:gradFill>
          <a:ln>
            <a:noFill/>
          </a:ln>
          <a:effectLst>
            <a:glow>
              <a:schemeClr val="accent1">
                <a:alpha val="4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 name="Picture 12" descr="A close up of a sign&#10;&#10;Description automatically generated">
            <a:extLst>
              <a:ext uri="{FF2B5EF4-FFF2-40B4-BE49-F238E27FC236}">
                <a16:creationId xmlns:a16="http://schemas.microsoft.com/office/drawing/2014/main" id="{AD2D2CE1-D21D-4185-B168-FF7312B27080}"/>
              </a:ext>
            </a:extLst>
          </p:cNvPr>
          <p:cNvPicPr>
            <a:picLocks noChangeAspect="1"/>
          </p:cNvPicPr>
          <p:nvPr/>
        </p:nvPicPr>
        <p:blipFill>
          <a:blip r:embed="rId3" cstate="print"/>
          <a:stretch>
            <a:fillRect/>
          </a:stretch>
        </p:blipFill>
        <p:spPr>
          <a:xfrm>
            <a:off x="755458" y="5631297"/>
            <a:ext cx="1987742" cy="838808"/>
          </a:xfrm>
          <a:prstGeom prst="rect">
            <a:avLst/>
          </a:prstGeom>
        </p:spPr>
      </p:pic>
      <p:pic>
        <p:nvPicPr>
          <p:cNvPr id="15" name="Picture 14" descr="A close up of a sign&#10;&#10;Description automatically generated">
            <a:extLst>
              <a:ext uri="{FF2B5EF4-FFF2-40B4-BE49-F238E27FC236}">
                <a16:creationId xmlns:a16="http://schemas.microsoft.com/office/drawing/2014/main" id="{BFF3460D-5CD3-4806-96C6-158879FC96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0023" y="6245399"/>
            <a:ext cx="1602607" cy="516174"/>
          </a:xfrm>
          <a:prstGeom prst="rect">
            <a:avLst/>
          </a:prstGeom>
        </p:spPr>
      </p:pic>
      <p:sp>
        <p:nvSpPr>
          <p:cNvPr id="2" name="TextBox 1">
            <a:extLst>
              <a:ext uri="{FF2B5EF4-FFF2-40B4-BE49-F238E27FC236}">
                <a16:creationId xmlns:a16="http://schemas.microsoft.com/office/drawing/2014/main" id="{BA3B380E-C7BF-4798-81EC-E7A1FDAA3AEC}"/>
              </a:ext>
            </a:extLst>
          </p:cNvPr>
          <p:cNvSpPr txBox="1"/>
          <p:nvPr/>
        </p:nvSpPr>
        <p:spPr>
          <a:xfrm>
            <a:off x="-265208" y="6413873"/>
            <a:ext cx="4029075" cy="369332"/>
          </a:xfrm>
          <a:prstGeom prst="rect">
            <a:avLst/>
          </a:prstGeom>
          <a:noFill/>
        </p:spPr>
        <p:txBody>
          <a:bodyPr wrap="square" rtlCol="0">
            <a:spAutoFit/>
          </a:bodyPr>
          <a:lstStyle/>
          <a:p>
            <a:pPr algn="ctr"/>
            <a:r>
              <a:rPr lang="tr-TR" sz="900" dirty="0">
                <a:solidFill>
                  <a:srgbClr val="D93F33"/>
                </a:solidFill>
                <a:latin typeface="Arial Nova Light" panose="020B0304020202020204" pitchFamily="34" charset="0"/>
              </a:rPr>
              <a:t>Bu proje Avrupa Birliği ve Türkiye Cumhuriyeti </a:t>
            </a:r>
            <a:br>
              <a:rPr lang="x-none" sz="900" dirty="0">
                <a:solidFill>
                  <a:srgbClr val="D93F33"/>
                </a:solidFill>
                <a:latin typeface="Arial Nova Light" panose="020B0304020202020204" pitchFamily="34" charset="0"/>
              </a:rPr>
            </a:br>
            <a:r>
              <a:rPr lang="tr-TR" sz="900" dirty="0">
                <a:solidFill>
                  <a:srgbClr val="D93F33"/>
                </a:solidFill>
                <a:latin typeface="Arial Nova Light" panose="020B0304020202020204" pitchFamily="34" charset="0"/>
              </a:rPr>
              <a:t>tarafından finanse edilmektedir</a:t>
            </a:r>
          </a:p>
        </p:txBody>
      </p:sp>
      <p:sp>
        <p:nvSpPr>
          <p:cNvPr id="7" name="6 Metin kutusu"/>
          <p:cNvSpPr txBox="1"/>
          <p:nvPr/>
        </p:nvSpPr>
        <p:spPr>
          <a:xfrm>
            <a:off x="1231392" y="694944"/>
            <a:ext cx="10375392" cy="4678204"/>
          </a:xfrm>
          <a:prstGeom prst="rect">
            <a:avLst/>
          </a:prstGeom>
          <a:solidFill>
            <a:schemeClr val="accent6">
              <a:lumMod val="60000"/>
              <a:lumOff val="40000"/>
            </a:schemeClr>
          </a:solidFill>
          <a:ln cmpd="dbl">
            <a:solidFill>
              <a:schemeClr val="tx1"/>
            </a:solidFill>
          </a:ln>
        </p:spPr>
        <p:txBody>
          <a:bodyPr wrap="square" rtlCol="0">
            <a:spAutoFit/>
          </a:bodyPr>
          <a:lstStyle/>
          <a:p>
            <a:endParaRPr lang="tr-TR" sz="2000" i="1" dirty="0"/>
          </a:p>
          <a:p>
            <a:r>
              <a:rPr lang="en-US" sz="2000" i="1" dirty="0"/>
              <a:t>“</a:t>
            </a:r>
            <a:r>
              <a:rPr lang="tr-TR" sz="2000" i="1" dirty="0"/>
              <a:t>İşlerini ister çevrim içi, isterse de fiziksel mağazalarda yürütsünler,  tüm perakendeciler benzer meselelerle karşı karşıyadır.</a:t>
            </a:r>
          </a:p>
          <a:p>
            <a:r>
              <a:rPr lang="tr-TR" sz="2000" i="1" dirty="0"/>
              <a:t>Her aşamada kusursuz bir müşteri deneyimi sağlamaları, her kanal ve aracı kullanarak satışları azami düzeye çıkarmaları, ürün mevcudiyeti ve müşteriye iletilmesi hususunda vaat ettiklerini yerine getirmeleri gereklidir. </a:t>
            </a:r>
          </a:p>
          <a:p>
            <a:r>
              <a:rPr lang="tr-TR" sz="2000" i="1" dirty="0"/>
              <a:t>Müşterilerin kullanmaya devam edeceği güçlü bir perakende markası yaratmak için alışverişi bir terapiye dönüştürmeleri gerekir: çaba sarf etmeden, rahatlatıcı, hoş zaman geçirici bir deneyim.</a:t>
            </a:r>
          </a:p>
          <a:p>
            <a:r>
              <a:rPr lang="tr-TR" sz="2000" i="1" dirty="0"/>
              <a:t>Müşteri deneyimleri tesadüf sonucu olmamalı, tasarlanmalıdır.</a:t>
            </a:r>
          </a:p>
          <a:p>
            <a:r>
              <a:rPr lang="tr-TR" sz="2000" i="1" dirty="0"/>
              <a:t>Satıcının müşterinin yolculuğunu ve karar anlarını gerçekten anlaması ve  eylemlerini akıllı ve öngörülebilir veri analizlerine dayandırması gerekir.</a:t>
            </a:r>
          </a:p>
          <a:p>
            <a:r>
              <a:rPr lang="tr-TR" sz="2000" i="1" dirty="0"/>
              <a:t>Hizmet ve satışlara bütüncül ve tüm mecraları içeren bir yaklaşım perakendecinin kalpleri, zihinleri ve gelir payını kazanması yeteneğini güçlendirir. “</a:t>
            </a:r>
          </a:p>
          <a:p>
            <a:r>
              <a:rPr lang="en-US" sz="2000" dirty="0" err="1"/>
              <a:t>Gert</a:t>
            </a:r>
            <a:r>
              <a:rPr lang="en-US" sz="2000" dirty="0"/>
              <a:t>-Jan </a:t>
            </a:r>
            <a:r>
              <a:rPr lang="en-US" sz="2000" dirty="0" err="1"/>
              <a:t>Morsink</a:t>
            </a:r>
            <a:r>
              <a:rPr lang="en-US" sz="2000" dirty="0"/>
              <a:t>, Member Executive Board </a:t>
            </a:r>
            <a:r>
              <a:rPr lang="en-US" sz="2000" dirty="0" err="1"/>
              <a:t>Webhelp</a:t>
            </a:r>
            <a:r>
              <a:rPr lang="en-US" sz="2000" dirty="0"/>
              <a:t> Group</a:t>
            </a:r>
            <a:endParaRPr lang="tr-TR" sz="2000" dirty="0"/>
          </a:p>
          <a:p>
            <a:endParaRPr lang="tr-TR" dirty="0"/>
          </a:p>
        </p:txBody>
      </p:sp>
    </p:spTree>
    <p:extLst>
      <p:ext uri="{BB962C8B-B14F-4D97-AF65-F5344CB8AC3E}">
        <p14:creationId xmlns:p14="http://schemas.microsoft.com/office/powerpoint/2010/main" val="3888133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F51EBEB-39E8-49C4-832F-059B56A7F78C}"/>
              </a:ext>
            </a:extLst>
          </p:cNvPr>
          <p:cNvSpPr>
            <a:spLocks noGrp="1"/>
          </p:cNvSpPr>
          <p:nvPr>
            <p:ph idx="1"/>
          </p:nvPr>
        </p:nvSpPr>
        <p:spPr>
          <a:xfrm>
            <a:off x="6090574" y="1338628"/>
            <a:ext cx="4977578" cy="3639289"/>
          </a:xfrm>
        </p:spPr>
        <p:txBody>
          <a:bodyPr anchor="ctr">
            <a:normAutofit/>
          </a:bodyPr>
          <a:lstStyle/>
          <a:p>
            <a:pPr marL="0" indent="0">
              <a:buNone/>
            </a:pPr>
            <a:endParaRPr lang="x-none" sz="3600" dirty="0">
              <a:solidFill>
                <a:schemeClr val="accent1">
                  <a:lumMod val="75000"/>
                </a:schemeClr>
              </a:solidFill>
              <a:latin typeface="Arial Nova" panose="020B0504020202020204" pitchFamily="34" charset="0"/>
              <a:ea typeface="+mj-ea"/>
              <a:cs typeface="+mj-cs"/>
            </a:endParaRPr>
          </a:p>
          <a:p>
            <a:pPr marL="0" indent="0">
              <a:buNone/>
            </a:pPr>
            <a:endParaRPr lang="x-none" sz="2000" dirty="0">
              <a:solidFill>
                <a:srgbClr val="000000"/>
              </a:solidFill>
              <a:latin typeface="Arial Nova" panose="020B0504020202020204" pitchFamily="34" charset="0"/>
            </a:endParaRPr>
          </a:p>
        </p:txBody>
      </p:sp>
      <p:sp>
        <p:nvSpPr>
          <p:cNvPr id="4" name="Rectangle 3">
            <a:extLst>
              <a:ext uri="{FF2B5EF4-FFF2-40B4-BE49-F238E27FC236}">
                <a16:creationId xmlns:a16="http://schemas.microsoft.com/office/drawing/2014/main" id="{F901648B-F7DD-419E-9A04-A783BE016CA7}"/>
              </a:ext>
            </a:extLst>
          </p:cNvPr>
          <p:cNvSpPr/>
          <p:nvPr/>
        </p:nvSpPr>
        <p:spPr>
          <a:xfrm>
            <a:off x="0" y="6127931"/>
            <a:ext cx="12192000" cy="730069"/>
          </a:xfrm>
          <a:prstGeom prst="rect">
            <a:avLst/>
          </a:prstGeom>
          <a:gradFill flip="none" rotWithShape="1">
            <a:gsLst>
              <a:gs pos="0">
                <a:schemeClr val="accent1">
                  <a:lumMod val="5000"/>
                  <a:lumOff val="95000"/>
                </a:schemeClr>
              </a:gs>
              <a:gs pos="58000">
                <a:schemeClr val="accent1">
                  <a:lumMod val="45000"/>
                  <a:lumOff val="55000"/>
                </a:schemeClr>
              </a:gs>
              <a:gs pos="71000">
                <a:schemeClr val="accent1">
                  <a:lumMod val="54000"/>
                  <a:lumOff val="46000"/>
                </a:schemeClr>
              </a:gs>
              <a:gs pos="100000">
                <a:schemeClr val="accent1">
                  <a:lumMod val="30000"/>
                  <a:lumOff val="70000"/>
                </a:schemeClr>
              </a:gs>
            </a:gsLst>
            <a:lin ang="9000000" scaled="0"/>
            <a:tileRect/>
          </a:gradFill>
          <a:ln>
            <a:noFill/>
          </a:ln>
          <a:effectLst>
            <a:glow>
              <a:schemeClr val="accent1">
                <a:alpha val="4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 name="Picture 12" descr="A close up of a sign&#10;&#10;Description automatically generated">
            <a:extLst>
              <a:ext uri="{FF2B5EF4-FFF2-40B4-BE49-F238E27FC236}">
                <a16:creationId xmlns:a16="http://schemas.microsoft.com/office/drawing/2014/main" id="{AD2D2CE1-D21D-4185-B168-FF7312B27080}"/>
              </a:ext>
            </a:extLst>
          </p:cNvPr>
          <p:cNvPicPr>
            <a:picLocks noChangeAspect="1"/>
          </p:cNvPicPr>
          <p:nvPr/>
        </p:nvPicPr>
        <p:blipFill>
          <a:blip r:embed="rId3" cstate="print"/>
          <a:stretch>
            <a:fillRect/>
          </a:stretch>
        </p:blipFill>
        <p:spPr>
          <a:xfrm>
            <a:off x="755458" y="5631297"/>
            <a:ext cx="1987742" cy="838808"/>
          </a:xfrm>
          <a:prstGeom prst="rect">
            <a:avLst/>
          </a:prstGeom>
        </p:spPr>
      </p:pic>
      <p:pic>
        <p:nvPicPr>
          <p:cNvPr id="15" name="Picture 14" descr="A close up of a sign&#10;&#10;Description automatically generated">
            <a:extLst>
              <a:ext uri="{FF2B5EF4-FFF2-40B4-BE49-F238E27FC236}">
                <a16:creationId xmlns:a16="http://schemas.microsoft.com/office/drawing/2014/main" id="{BFF3460D-5CD3-4806-96C6-158879FC96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0023" y="6245399"/>
            <a:ext cx="1602607" cy="516174"/>
          </a:xfrm>
          <a:prstGeom prst="rect">
            <a:avLst/>
          </a:prstGeom>
        </p:spPr>
      </p:pic>
      <p:sp>
        <p:nvSpPr>
          <p:cNvPr id="2" name="TextBox 1">
            <a:extLst>
              <a:ext uri="{FF2B5EF4-FFF2-40B4-BE49-F238E27FC236}">
                <a16:creationId xmlns:a16="http://schemas.microsoft.com/office/drawing/2014/main" id="{BA3B380E-C7BF-4798-81EC-E7A1FDAA3AEC}"/>
              </a:ext>
            </a:extLst>
          </p:cNvPr>
          <p:cNvSpPr txBox="1"/>
          <p:nvPr/>
        </p:nvSpPr>
        <p:spPr>
          <a:xfrm>
            <a:off x="-265208" y="6413873"/>
            <a:ext cx="4029075" cy="369332"/>
          </a:xfrm>
          <a:prstGeom prst="rect">
            <a:avLst/>
          </a:prstGeom>
          <a:noFill/>
        </p:spPr>
        <p:txBody>
          <a:bodyPr wrap="square" rtlCol="0">
            <a:spAutoFit/>
          </a:bodyPr>
          <a:lstStyle/>
          <a:p>
            <a:pPr algn="ctr"/>
            <a:r>
              <a:rPr lang="tr-TR" sz="900" dirty="0">
                <a:solidFill>
                  <a:srgbClr val="D93F33"/>
                </a:solidFill>
                <a:latin typeface="Arial Nova Light" panose="020B0304020202020204" pitchFamily="34" charset="0"/>
              </a:rPr>
              <a:t>Bu proje Avrupa Birliği ve Türkiye Cumhuriyeti </a:t>
            </a:r>
            <a:br>
              <a:rPr lang="x-none" sz="900" dirty="0">
                <a:solidFill>
                  <a:srgbClr val="D93F33"/>
                </a:solidFill>
                <a:latin typeface="Arial Nova Light" panose="020B0304020202020204" pitchFamily="34" charset="0"/>
              </a:rPr>
            </a:br>
            <a:r>
              <a:rPr lang="tr-TR" sz="900" dirty="0">
                <a:solidFill>
                  <a:srgbClr val="D93F33"/>
                </a:solidFill>
                <a:latin typeface="Arial Nova Light" panose="020B0304020202020204" pitchFamily="34" charset="0"/>
              </a:rPr>
              <a:t>tarafından finanse edilmektedir</a:t>
            </a:r>
          </a:p>
        </p:txBody>
      </p:sp>
      <p:sp>
        <p:nvSpPr>
          <p:cNvPr id="7" name="6 Metin kutusu"/>
          <p:cNvSpPr txBox="1"/>
          <p:nvPr/>
        </p:nvSpPr>
        <p:spPr>
          <a:xfrm>
            <a:off x="4949952" y="329184"/>
            <a:ext cx="6461760" cy="6217087"/>
          </a:xfrm>
          <a:prstGeom prst="rect">
            <a:avLst/>
          </a:prstGeom>
          <a:noFill/>
        </p:spPr>
        <p:txBody>
          <a:bodyPr wrap="square" rtlCol="0">
            <a:spAutoFit/>
          </a:bodyPr>
          <a:lstStyle/>
          <a:p>
            <a:pPr algn="ctr"/>
            <a:r>
              <a:rPr lang="tr-TR" sz="2800" b="1" dirty="0">
                <a:solidFill>
                  <a:srgbClr val="C00000"/>
                </a:solidFill>
              </a:rPr>
              <a:t>AB’NİN DİJİTAL TİCARETE YAKLAŞIMI</a:t>
            </a:r>
          </a:p>
          <a:p>
            <a:pPr algn="ctr"/>
            <a:endParaRPr lang="tr-TR" sz="2800" b="1" dirty="0">
              <a:solidFill>
                <a:srgbClr val="C00000"/>
              </a:solidFill>
            </a:endParaRPr>
          </a:p>
          <a:p>
            <a:pPr>
              <a:buFont typeface="Arial" pitchFamily="34" charset="0"/>
              <a:buChar char="•"/>
            </a:pPr>
            <a:r>
              <a:rPr lang="tr-TR" dirty="0"/>
              <a:t>Elektronik işlemlerde gümrük vergisi ve diğer resimlerin ödenmemesi (ulusal vergileri kapsamaz)</a:t>
            </a:r>
          </a:p>
          <a:p>
            <a:pPr>
              <a:buFont typeface="Arial" pitchFamily="34" charset="0"/>
              <a:buChar char="•"/>
            </a:pPr>
            <a:r>
              <a:rPr lang="tr-TR" dirty="0"/>
              <a:t>Koruma amacıyla özellikle çevrim içi hizmetleri hedef alan ön izin prosedürlerinin yasaklanması</a:t>
            </a:r>
          </a:p>
          <a:p>
            <a:pPr>
              <a:buFont typeface="Arial" pitchFamily="34" charset="0"/>
              <a:buChar char="•"/>
            </a:pPr>
            <a:r>
              <a:rPr lang="tr-TR" dirty="0"/>
              <a:t>Veri akışının sağlanması ve veri yerelleşmesi için şartların yasaklanması</a:t>
            </a:r>
          </a:p>
          <a:p>
            <a:pPr>
              <a:buFont typeface="Arial" pitchFamily="34" charset="0"/>
              <a:buChar char="•"/>
            </a:pPr>
            <a:r>
              <a:rPr lang="tr-TR" dirty="0"/>
              <a:t>Tüketicinin korunması, </a:t>
            </a:r>
            <a:r>
              <a:rPr lang="tr-TR" dirty="0" err="1"/>
              <a:t>spam’e</a:t>
            </a:r>
            <a:r>
              <a:rPr lang="tr-TR" dirty="0"/>
              <a:t> karşı korunma ve izin verilmeyen/teklifsiz doğrudan pazarlama iletişimine karşı korunma </a:t>
            </a:r>
          </a:p>
          <a:p>
            <a:pPr>
              <a:buFont typeface="Arial" pitchFamily="34" charset="0"/>
              <a:buChar char="•"/>
            </a:pPr>
            <a:r>
              <a:rPr lang="tr-TR" dirty="0"/>
              <a:t>Elektronik yöntemlerle sözleşme akdedilmesi, çevrim içi işlem yapılabilmesi için gereken kimlik doğrulama ve e-imza, e-mühür ve zaman damgaları ile ilgili düzenlemeler</a:t>
            </a:r>
          </a:p>
          <a:p>
            <a:pPr>
              <a:buFont typeface="Arial" pitchFamily="34" charset="0"/>
              <a:buChar char="•"/>
            </a:pPr>
            <a:r>
              <a:rPr lang="tr-TR" dirty="0"/>
              <a:t>Yazılım kaynak kodunun muhafazası (geçersiz devlet erişimine karşı koruma)</a:t>
            </a:r>
          </a:p>
          <a:p>
            <a:pPr>
              <a:buFont typeface="Arial" pitchFamily="34" charset="0"/>
              <a:buChar char="•"/>
            </a:pPr>
            <a:r>
              <a:rPr lang="tr-TR" dirty="0"/>
              <a:t>İşbirliği, ticari uyuşmazlıkların çözümü  ve düzenleyici diyalog </a:t>
            </a:r>
          </a:p>
          <a:p>
            <a:pPr lvl="1">
              <a:buFont typeface="Arial" pitchFamily="34" charset="0"/>
              <a:buChar char="•"/>
            </a:pPr>
            <a:r>
              <a:rPr lang="tr-TR" dirty="0"/>
              <a:t>Elektronik imzaların karşılıklı tanınması anlaşması,  veri depolama</a:t>
            </a:r>
          </a:p>
          <a:p>
            <a:pPr lvl="1">
              <a:buFont typeface="Arial" pitchFamily="34" charset="0"/>
              <a:buChar char="•"/>
            </a:pPr>
            <a:r>
              <a:rPr lang="tr-TR" dirty="0"/>
              <a:t>Hizmet sunucuların</a:t>
            </a:r>
            <a:r>
              <a:rPr lang="en-US" dirty="0"/>
              <a:t> </a:t>
            </a:r>
            <a:r>
              <a:rPr lang="tr-TR" dirty="0"/>
              <a:t> elektronik işlemler ve veri depolama için aracı olarak yükümlülüğü</a:t>
            </a:r>
          </a:p>
          <a:p>
            <a:endParaRPr lang="tr-TR" dirty="0"/>
          </a:p>
        </p:txBody>
      </p:sp>
      <p:pic>
        <p:nvPicPr>
          <p:cNvPr id="8" name="Picture 2" descr="How COVID-19 triggered the digital and e-commerce turning point | UNCTAD"/>
          <p:cNvPicPr>
            <a:picLocks noChangeAspect="1" noChangeArrowheads="1"/>
          </p:cNvPicPr>
          <p:nvPr/>
        </p:nvPicPr>
        <p:blipFill>
          <a:blip r:embed="rId5" cstate="print"/>
          <a:srcRect/>
          <a:stretch>
            <a:fillRect/>
          </a:stretch>
        </p:blipFill>
        <p:spPr bwMode="auto">
          <a:xfrm>
            <a:off x="345441" y="1926336"/>
            <a:ext cx="4074837" cy="2292096"/>
          </a:xfrm>
          <a:prstGeom prst="rect">
            <a:avLst/>
          </a:prstGeom>
          <a:noFill/>
        </p:spPr>
      </p:pic>
    </p:spTree>
    <p:extLst>
      <p:ext uri="{BB962C8B-B14F-4D97-AF65-F5344CB8AC3E}">
        <p14:creationId xmlns:p14="http://schemas.microsoft.com/office/powerpoint/2010/main" val="3888133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F51EBEB-39E8-49C4-832F-059B56A7F78C}"/>
              </a:ext>
            </a:extLst>
          </p:cNvPr>
          <p:cNvSpPr>
            <a:spLocks noGrp="1"/>
          </p:cNvSpPr>
          <p:nvPr>
            <p:ph idx="1"/>
          </p:nvPr>
        </p:nvSpPr>
        <p:spPr>
          <a:xfrm>
            <a:off x="6090574" y="1338628"/>
            <a:ext cx="4977578" cy="3639289"/>
          </a:xfrm>
        </p:spPr>
        <p:txBody>
          <a:bodyPr anchor="ctr">
            <a:normAutofit/>
          </a:bodyPr>
          <a:lstStyle/>
          <a:p>
            <a:pPr marL="0" indent="0">
              <a:buNone/>
            </a:pPr>
            <a:endParaRPr lang="x-none" sz="3600" dirty="0">
              <a:solidFill>
                <a:schemeClr val="accent1">
                  <a:lumMod val="75000"/>
                </a:schemeClr>
              </a:solidFill>
              <a:latin typeface="Arial Nova" panose="020B0504020202020204" pitchFamily="34" charset="0"/>
              <a:ea typeface="+mj-ea"/>
              <a:cs typeface="+mj-cs"/>
            </a:endParaRPr>
          </a:p>
          <a:p>
            <a:pPr marL="0" indent="0">
              <a:buNone/>
            </a:pPr>
            <a:endParaRPr lang="x-none" sz="2000" dirty="0">
              <a:solidFill>
                <a:srgbClr val="000000"/>
              </a:solidFill>
              <a:latin typeface="Arial Nova" panose="020B0504020202020204" pitchFamily="34" charset="0"/>
            </a:endParaRPr>
          </a:p>
        </p:txBody>
      </p:sp>
      <p:sp>
        <p:nvSpPr>
          <p:cNvPr id="4" name="Rectangle 3">
            <a:extLst>
              <a:ext uri="{FF2B5EF4-FFF2-40B4-BE49-F238E27FC236}">
                <a16:creationId xmlns:a16="http://schemas.microsoft.com/office/drawing/2014/main" id="{F901648B-F7DD-419E-9A04-A783BE016CA7}"/>
              </a:ext>
            </a:extLst>
          </p:cNvPr>
          <p:cNvSpPr/>
          <p:nvPr/>
        </p:nvSpPr>
        <p:spPr>
          <a:xfrm>
            <a:off x="0" y="6127931"/>
            <a:ext cx="12192000" cy="730069"/>
          </a:xfrm>
          <a:prstGeom prst="rect">
            <a:avLst/>
          </a:prstGeom>
          <a:gradFill flip="none" rotWithShape="1">
            <a:gsLst>
              <a:gs pos="0">
                <a:schemeClr val="accent1">
                  <a:lumMod val="5000"/>
                  <a:lumOff val="95000"/>
                </a:schemeClr>
              </a:gs>
              <a:gs pos="58000">
                <a:schemeClr val="accent1">
                  <a:lumMod val="45000"/>
                  <a:lumOff val="55000"/>
                </a:schemeClr>
              </a:gs>
              <a:gs pos="71000">
                <a:schemeClr val="accent1">
                  <a:lumMod val="54000"/>
                  <a:lumOff val="46000"/>
                </a:schemeClr>
              </a:gs>
              <a:gs pos="100000">
                <a:schemeClr val="accent1">
                  <a:lumMod val="30000"/>
                  <a:lumOff val="70000"/>
                </a:schemeClr>
              </a:gs>
            </a:gsLst>
            <a:lin ang="9000000" scaled="0"/>
            <a:tileRect/>
          </a:gradFill>
          <a:ln>
            <a:noFill/>
          </a:ln>
          <a:effectLst>
            <a:glow>
              <a:schemeClr val="accent1">
                <a:alpha val="4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 name="Picture 12" descr="A close up of a sign&#10;&#10;Description automatically generated">
            <a:extLst>
              <a:ext uri="{FF2B5EF4-FFF2-40B4-BE49-F238E27FC236}">
                <a16:creationId xmlns:a16="http://schemas.microsoft.com/office/drawing/2014/main" id="{AD2D2CE1-D21D-4185-B168-FF7312B27080}"/>
              </a:ext>
            </a:extLst>
          </p:cNvPr>
          <p:cNvPicPr>
            <a:picLocks noChangeAspect="1"/>
          </p:cNvPicPr>
          <p:nvPr/>
        </p:nvPicPr>
        <p:blipFill>
          <a:blip r:embed="rId3" cstate="print"/>
          <a:stretch>
            <a:fillRect/>
          </a:stretch>
        </p:blipFill>
        <p:spPr>
          <a:xfrm>
            <a:off x="755458" y="5631297"/>
            <a:ext cx="1987742" cy="838808"/>
          </a:xfrm>
          <a:prstGeom prst="rect">
            <a:avLst/>
          </a:prstGeom>
        </p:spPr>
      </p:pic>
      <p:pic>
        <p:nvPicPr>
          <p:cNvPr id="15" name="Picture 14" descr="A close up of a sign&#10;&#10;Description automatically generated">
            <a:extLst>
              <a:ext uri="{FF2B5EF4-FFF2-40B4-BE49-F238E27FC236}">
                <a16:creationId xmlns:a16="http://schemas.microsoft.com/office/drawing/2014/main" id="{BFF3460D-5CD3-4806-96C6-158879FC96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0023" y="6245399"/>
            <a:ext cx="1602607" cy="516174"/>
          </a:xfrm>
          <a:prstGeom prst="rect">
            <a:avLst/>
          </a:prstGeom>
        </p:spPr>
      </p:pic>
      <p:sp>
        <p:nvSpPr>
          <p:cNvPr id="2" name="TextBox 1">
            <a:extLst>
              <a:ext uri="{FF2B5EF4-FFF2-40B4-BE49-F238E27FC236}">
                <a16:creationId xmlns:a16="http://schemas.microsoft.com/office/drawing/2014/main" id="{BA3B380E-C7BF-4798-81EC-E7A1FDAA3AEC}"/>
              </a:ext>
            </a:extLst>
          </p:cNvPr>
          <p:cNvSpPr txBox="1"/>
          <p:nvPr/>
        </p:nvSpPr>
        <p:spPr>
          <a:xfrm>
            <a:off x="-265208" y="6413873"/>
            <a:ext cx="4029075" cy="369332"/>
          </a:xfrm>
          <a:prstGeom prst="rect">
            <a:avLst/>
          </a:prstGeom>
          <a:noFill/>
        </p:spPr>
        <p:txBody>
          <a:bodyPr wrap="square" rtlCol="0">
            <a:spAutoFit/>
          </a:bodyPr>
          <a:lstStyle/>
          <a:p>
            <a:pPr algn="ctr"/>
            <a:r>
              <a:rPr lang="tr-TR" sz="900" dirty="0">
                <a:solidFill>
                  <a:srgbClr val="D93F33"/>
                </a:solidFill>
                <a:latin typeface="Arial Nova Light" panose="020B0304020202020204" pitchFamily="34" charset="0"/>
              </a:rPr>
              <a:t>Bu proje Avrupa Birliği ve Türkiye Cumhuriyeti </a:t>
            </a:r>
            <a:br>
              <a:rPr lang="x-none" sz="900" dirty="0">
                <a:solidFill>
                  <a:srgbClr val="D93F33"/>
                </a:solidFill>
                <a:latin typeface="Arial Nova Light" panose="020B0304020202020204" pitchFamily="34" charset="0"/>
              </a:rPr>
            </a:br>
            <a:r>
              <a:rPr lang="tr-TR" sz="900" dirty="0">
                <a:solidFill>
                  <a:srgbClr val="D93F33"/>
                </a:solidFill>
                <a:latin typeface="Arial Nova Light" panose="020B0304020202020204" pitchFamily="34" charset="0"/>
              </a:rPr>
              <a:t>tarafından finanse edilmektedir</a:t>
            </a:r>
          </a:p>
        </p:txBody>
      </p:sp>
      <p:sp>
        <p:nvSpPr>
          <p:cNvPr id="7" name="6 Metin kutusu"/>
          <p:cNvSpPr txBox="1"/>
          <p:nvPr/>
        </p:nvSpPr>
        <p:spPr>
          <a:xfrm>
            <a:off x="755458" y="274534"/>
            <a:ext cx="10312693" cy="4462760"/>
          </a:xfrm>
          <a:prstGeom prst="rect">
            <a:avLst/>
          </a:prstGeom>
          <a:noFill/>
        </p:spPr>
        <p:txBody>
          <a:bodyPr wrap="square" rtlCol="0">
            <a:spAutoFit/>
          </a:bodyPr>
          <a:lstStyle/>
          <a:p>
            <a:pPr algn="ctr"/>
            <a:r>
              <a:rPr lang="en-US" sz="2800" b="1" dirty="0">
                <a:solidFill>
                  <a:srgbClr val="D93F33"/>
                </a:solidFill>
              </a:rPr>
              <a:t>AB YENİ TİCARET STRATEJİSİ: AÇIK, SÜRDÜRÜLEBİLİR VE İDDİALI TİCARET POLİTİKASI</a:t>
            </a:r>
          </a:p>
          <a:p>
            <a:pPr algn="ctr"/>
            <a:endParaRPr lang="en-US" sz="2800" b="1" dirty="0">
              <a:solidFill>
                <a:srgbClr val="D93F33"/>
              </a:solidFill>
            </a:endParaRPr>
          </a:p>
          <a:p>
            <a:pPr marL="457200" indent="-457200">
              <a:buFont typeface="Arial" panose="020B0604020202020204" pitchFamily="34" charset="0"/>
              <a:buChar char="•"/>
            </a:pPr>
            <a:r>
              <a:rPr lang="en-US" sz="2600" dirty="0" err="1"/>
              <a:t>Dijitalleşme</a:t>
            </a:r>
            <a:r>
              <a:rPr lang="en-US" sz="2600" dirty="0"/>
              <a:t> </a:t>
            </a:r>
            <a:r>
              <a:rPr lang="en-US" sz="2600" dirty="0" err="1"/>
              <a:t>ve</a:t>
            </a:r>
            <a:r>
              <a:rPr lang="en-US" sz="2600" dirty="0"/>
              <a:t> E-</a:t>
            </a:r>
            <a:r>
              <a:rPr lang="en-US" sz="2600" dirty="0" err="1"/>
              <a:t>ticaretin</a:t>
            </a:r>
            <a:r>
              <a:rPr lang="en-US" sz="2600" dirty="0"/>
              <a:t> </a:t>
            </a:r>
            <a:r>
              <a:rPr lang="en-US" sz="2600" dirty="0" err="1"/>
              <a:t>artan</a:t>
            </a:r>
            <a:r>
              <a:rPr lang="en-US" sz="2600" dirty="0"/>
              <a:t> </a:t>
            </a:r>
            <a:r>
              <a:rPr lang="en-US" sz="2600" dirty="0" err="1"/>
              <a:t>önemi</a:t>
            </a:r>
            <a:endParaRPr lang="en-US" sz="2600" dirty="0"/>
          </a:p>
          <a:p>
            <a:pPr marL="457200" indent="-457200">
              <a:buFont typeface="Arial" panose="020B0604020202020204" pitchFamily="34" charset="0"/>
              <a:buChar char="•"/>
            </a:pPr>
            <a:r>
              <a:rPr lang="en-US" sz="2600" dirty="0" err="1"/>
              <a:t>Dijital</a:t>
            </a:r>
            <a:r>
              <a:rPr lang="en-US" sz="2600" dirty="0"/>
              <a:t> </a:t>
            </a:r>
            <a:r>
              <a:rPr lang="en-US" sz="2600" dirty="0" err="1"/>
              <a:t>dönüşümü</a:t>
            </a:r>
            <a:r>
              <a:rPr lang="en-US" sz="2600" dirty="0"/>
              <a:t> </a:t>
            </a:r>
            <a:r>
              <a:rPr lang="en-US" sz="2600" dirty="0" err="1"/>
              <a:t>sağlamakta</a:t>
            </a:r>
            <a:r>
              <a:rPr lang="en-US" sz="2600" dirty="0"/>
              <a:t> </a:t>
            </a:r>
            <a:r>
              <a:rPr lang="en-US" sz="2600" dirty="0" err="1"/>
              <a:t>en</a:t>
            </a:r>
            <a:r>
              <a:rPr lang="en-US" sz="2600" dirty="0"/>
              <a:t> </a:t>
            </a:r>
            <a:r>
              <a:rPr lang="en-US" sz="2600" dirty="0" err="1"/>
              <a:t>önemli</a:t>
            </a:r>
            <a:r>
              <a:rPr lang="en-US" sz="2600" dirty="0"/>
              <a:t> </a:t>
            </a:r>
            <a:r>
              <a:rPr lang="en-US" sz="2600" dirty="0" err="1"/>
              <a:t>araçlardan</a:t>
            </a:r>
            <a:r>
              <a:rPr lang="en-US" sz="2600" dirty="0"/>
              <a:t> </a:t>
            </a:r>
            <a:r>
              <a:rPr lang="en-US" sz="2600" dirty="0" err="1"/>
              <a:t>biri</a:t>
            </a:r>
            <a:r>
              <a:rPr lang="en-US" sz="2600" dirty="0"/>
              <a:t> </a:t>
            </a:r>
            <a:r>
              <a:rPr lang="en-US" sz="2600" dirty="0" err="1"/>
              <a:t>ticaret</a:t>
            </a:r>
            <a:endParaRPr lang="en-US" sz="2600" dirty="0"/>
          </a:p>
          <a:p>
            <a:pPr marL="457200" indent="-457200">
              <a:buFont typeface="Arial" panose="020B0604020202020204" pitchFamily="34" charset="0"/>
              <a:buChar char="•"/>
            </a:pPr>
            <a:r>
              <a:rPr lang="en-US" sz="2600" dirty="0" err="1"/>
              <a:t>Avrupa</a:t>
            </a:r>
            <a:r>
              <a:rPr lang="en-US" sz="2600" dirty="0"/>
              <a:t> </a:t>
            </a:r>
            <a:r>
              <a:rPr lang="en-US" sz="2600" dirty="0" err="1"/>
              <a:t>işletmelerinin</a:t>
            </a:r>
            <a:r>
              <a:rPr lang="en-US" sz="2600" dirty="0"/>
              <a:t> </a:t>
            </a:r>
            <a:r>
              <a:rPr lang="en-US" sz="2600" dirty="0" err="1"/>
              <a:t>dijital</a:t>
            </a:r>
            <a:r>
              <a:rPr lang="en-US" sz="2600" dirty="0"/>
              <a:t> </a:t>
            </a:r>
            <a:r>
              <a:rPr lang="en-US" sz="2600" dirty="0" err="1"/>
              <a:t>hizmetlere</a:t>
            </a:r>
            <a:r>
              <a:rPr lang="en-US" sz="2600" dirty="0"/>
              <a:t> </a:t>
            </a:r>
            <a:r>
              <a:rPr lang="en-US" sz="2600" dirty="0" err="1"/>
              <a:t>bağlılığı</a:t>
            </a:r>
            <a:r>
              <a:rPr lang="en-US" sz="2600" dirty="0"/>
              <a:t> </a:t>
            </a:r>
            <a:r>
              <a:rPr lang="en-US" sz="2600" dirty="0" err="1"/>
              <a:t>giderek</a:t>
            </a:r>
            <a:r>
              <a:rPr lang="en-US" sz="2600" dirty="0"/>
              <a:t> </a:t>
            </a:r>
            <a:r>
              <a:rPr lang="en-US" sz="2600" dirty="0" err="1"/>
              <a:t>artacak</a:t>
            </a:r>
            <a:r>
              <a:rPr lang="en-US" sz="2600" dirty="0"/>
              <a:t>.</a:t>
            </a:r>
          </a:p>
          <a:p>
            <a:pPr marL="457200" indent="-457200">
              <a:buFont typeface="Arial" panose="020B0604020202020204" pitchFamily="34" charset="0"/>
              <a:buChar char="•"/>
            </a:pPr>
            <a:r>
              <a:rPr lang="en-US" sz="2600" dirty="0" err="1"/>
              <a:t>Avrupa’nın</a:t>
            </a:r>
            <a:r>
              <a:rPr lang="en-US" sz="2600" dirty="0"/>
              <a:t> </a:t>
            </a:r>
            <a:r>
              <a:rPr lang="en-US" sz="2600" dirty="0" err="1"/>
              <a:t>dijital</a:t>
            </a:r>
            <a:r>
              <a:rPr lang="en-US" sz="2600" dirty="0"/>
              <a:t> </a:t>
            </a:r>
            <a:r>
              <a:rPr lang="en-US" sz="2600" dirty="0" err="1"/>
              <a:t>gündemini</a:t>
            </a:r>
            <a:r>
              <a:rPr lang="en-US" sz="2600" dirty="0"/>
              <a:t> </a:t>
            </a:r>
            <a:r>
              <a:rPr lang="en-US" sz="2600" dirty="0" err="1"/>
              <a:t>desteklemek</a:t>
            </a:r>
            <a:r>
              <a:rPr lang="en-US" sz="2600" dirty="0"/>
              <a:t> AB </a:t>
            </a:r>
            <a:r>
              <a:rPr lang="en-US" sz="2600" dirty="0" err="1"/>
              <a:t>ticaret</a:t>
            </a:r>
            <a:r>
              <a:rPr lang="en-US" sz="2600" dirty="0"/>
              <a:t> </a:t>
            </a:r>
            <a:r>
              <a:rPr lang="en-US" sz="2600" dirty="0" err="1"/>
              <a:t>politikasının</a:t>
            </a:r>
            <a:r>
              <a:rPr lang="en-US" sz="2600" dirty="0"/>
              <a:t> </a:t>
            </a:r>
            <a:r>
              <a:rPr lang="en-US" sz="2600" dirty="0" err="1"/>
              <a:t>önceliğidir</a:t>
            </a:r>
            <a:r>
              <a:rPr lang="en-US" sz="2600" dirty="0"/>
              <a:t>.</a:t>
            </a:r>
          </a:p>
          <a:p>
            <a:pPr marL="457200" indent="-457200">
              <a:buFont typeface="Arial" panose="020B0604020202020204" pitchFamily="34" charset="0"/>
              <a:buChar char="•"/>
            </a:pPr>
            <a:r>
              <a:rPr lang="en-US" sz="2600" dirty="0" err="1"/>
              <a:t>Hedef</a:t>
            </a:r>
            <a:r>
              <a:rPr lang="en-US" sz="2600" dirty="0"/>
              <a:t> </a:t>
            </a:r>
            <a:r>
              <a:rPr lang="en-US" sz="2600" dirty="0" err="1"/>
              <a:t>AB’ye</a:t>
            </a:r>
            <a:r>
              <a:rPr lang="en-US" sz="2600" dirty="0"/>
              <a:t> </a:t>
            </a:r>
            <a:r>
              <a:rPr lang="en-US" sz="2600" dirty="0" err="1"/>
              <a:t>dijital</a:t>
            </a:r>
            <a:r>
              <a:rPr lang="en-US" sz="2600" dirty="0"/>
              <a:t> </a:t>
            </a:r>
            <a:r>
              <a:rPr lang="en-US" sz="2600" dirty="0" err="1"/>
              <a:t>ticarette</a:t>
            </a:r>
            <a:r>
              <a:rPr lang="en-US" sz="2600" dirty="0"/>
              <a:t> </a:t>
            </a:r>
            <a:r>
              <a:rPr lang="en-US" sz="2600" dirty="0" err="1"/>
              <a:t>lider</a:t>
            </a:r>
            <a:r>
              <a:rPr lang="en-US" sz="2600" dirty="0"/>
              <a:t> </a:t>
            </a:r>
            <a:r>
              <a:rPr lang="en-US" sz="2600" dirty="0" err="1"/>
              <a:t>konum</a:t>
            </a:r>
            <a:r>
              <a:rPr lang="en-US" sz="2600" dirty="0"/>
              <a:t> </a:t>
            </a:r>
            <a:r>
              <a:rPr lang="en-US" sz="2600" dirty="0" err="1"/>
              <a:t>sağlamak</a:t>
            </a:r>
            <a:r>
              <a:rPr lang="en-US" sz="2600" dirty="0"/>
              <a:t> </a:t>
            </a:r>
            <a:r>
              <a:rPr lang="en-US" sz="2600" dirty="0" err="1"/>
              <a:t>ve</a:t>
            </a:r>
            <a:r>
              <a:rPr lang="en-US" sz="2600" dirty="0"/>
              <a:t> </a:t>
            </a:r>
            <a:r>
              <a:rPr lang="en-US" sz="2600" dirty="0" err="1"/>
              <a:t>inovasyonu</a:t>
            </a:r>
            <a:r>
              <a:rPr lang="en-US" sz="2600" dirty="0"/>
              <a:t> </a:t>
            </a:r>
            <a:r>
              <a:rPr lang="en-US" sz="2600" dirty="0" err="1"/>
              <a:t>destekleyerek</a:t>
            </a:r>
            <a:r>
              <a:rPr lang="en-US" sz="2600" dirty="0"/>
              <a:t> </a:t>
            </a:r>
            <a:r>
              <a:rPr lang="en-US" sz="2600" dirty="0" err="1"/>
              <a:t>teknolojik</a:t>
            </a:r>
            <a:r>
              <a:rPr lang="en-US" sz="2600" dirty="0"/>
              <a:t> </a:t>
            </a:r>
            <a:r>
              <a:rPr lang="en-US" sz="2600" dirty="0" err="1"/>
              <a:t>gelişmede</a:t>
            </a:r>
            <a:r>
              <a:rPr lang="en-US" sz="2600" dirty="0"/>
              <a:t> </a:t>
            </a:r>
            <a:r>
              <a:rPr lang="en-US" sz="2600" dirty="0" err="1"/>
              <a:t>öne</a:t>
            </a:r>
            <a:r>
              <a:rPr lang="en-US" sz="2600" dirty="0"/>
              <a:t> </a:t>
            </a:r>
            <a:r>
              <a:rPr lang="en-US" sz="2600" dirty="0" err="1"/>
              <a:t>geçirmek</a:t>
            </a:r>
            <a:r>
              <a:rPr lang="en-US" sz="2600" dirty="0"/>
              <a:t>. </a:t>
            </a:r>
          </a:p>
          <a:p>
            <a:endParaRPr lang="tr-TR" dirty="0"/>
          </a:p>
        </p:txBody>
      </p:sp>
    </p:spTree>
    <p:extLst>
      <p:ext uri="{BB962C8B-B14F-4D97-AF65-F5344CB8AC3E}">
        <p14:creationId xmlns:p14="http://schemas.microsoft.com/office/powerpoint/2010/main" val="18096284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F51EBEB-39E8-49C4-832F-059B56A7F78C}"/>
              </a:ext>
            </a:extLst>
          </p:cNvPr>
          <p:cNvSpPr>
            <a:spLocks noGrp="1"/>
          </p:cNvSpPr>
          <p:nvPr>
            <p:ph idx="1"/>
          </p:nvPr>
        </p:nvSpPr>
        <p:spPr>
          <a:xfrm>
            <a:off x="6090574" y="1338628"/>
            <a:ext cx="4977578" cy="3639289"/>
          </a:xfrm>
        </p:spPr>
        <p:txBody>
          <a:bodyPr anchor="ctr">
            <a:normAutofit/>
          </a:bodyPr>
          <a:lstStyle/>
          <a:p>
            <a:pPr marL="0" indent="0">
              <a:buNone/>
            </a:pPr>
            <a:endParaRPr lang="x-none" sz="3600" dirty="0">
              <a:solidFill>
                <a:schemeClr val="accent1">
                  <a:lumMod val="75000"/>
                </a:schemeClr>
              </a:solidFill>
              <a:latin typeface="Arial Nova" panose="020B0504020202020204" pitchFamily="34" charset="0"/>
              <a:ea typeface="+mj-ea"/>
              <a:cs typeface="+mj-cs"/>
            </a:endParaRPr>
          </a:p>
          <a:p>
            <a:pPr marL="0" indent="0">
              <a:buNone/>
            </a:pPr>
            <a:endParaRPr lang="x-none" sz="2000" dirty="0">
              <a:solidFill>
                <a:srgbClr val="000000"/>
              </a:solidFill>
              <a:latin typeface="Arial Nova" panose="020B0504020202020204" pitchFamily="34" charset="0"/>
            </a:endParaRPr>
          </a:p>
        </p:txBody>
      </p:sp>
      <p:sp>
        <p:nvSpPr>
          <p:cNvPr id="4" name="Rectangle 3">
            <a:extLst>
              <a:ext uri="{FF2B5EF4-FFF2-40B4-BE49-F238E27FC236}">
                <a16:creationId xmlns:a16="http://schemas.microsoft.com/office/drawing/2014/main" id="{F901648B-F7DD-419E-9A04-A783BE016CA7}"/>
              </a:ext>
            </a:extLst>
          </p:cNvPr>
          <p:cNvSpPr/>
          <p:nvPr/>
        </p:nvSpPr>
        <p:spPr>
          <a:xfrm>
            <a:off x="0" y="6127931"/>
            <a:ext cx="12192000" cy="730069"/>
          </a:xfrm>
          <a:prstGeom prst="rect">
            <a:avLst/>
          </a:prstGeom>
          <a:gradFill flip="none" rotWithShape="1">
            <a:gsLst>
              <a:gs pos="0">
                <a:schemeClr val="accent1">
                  <a:lumMod val="5000"/>
                  <a:lumOff val="95000"/>
                </a:schemeClr>
              </a:gs>
              <a:gs pos="58000">
                <a:schemeClr val="accent1">
                  <a:lumMod val="45000"/>
                  <a:lumOff val="55000"/>
                </a:schemeClr>
              </a:gs>
              <a:gs pos="71000">
                <a:schemeClr val="accent1">
                  <a:lumMod val="54000"/>
                  <a:lumOff val="46000"/>
                </a:schemeClr>
              </a:gs>
              <a:gs pos="100000">
                <a:schemeClr val="accent1">
                  <a:lumMod val="30000"/>
                  <a:lumOff val="70000"/>
                </a:schemeClr>
              </a:gs>
            </a:gsLst>
            <a:lin ang="9000000" scaled="0"/>
            <a:tileRect/>
          </a:gradFill>
          <a:ln>
            <a:noFill/>
          </a:ln>
          <a:effectLst>
            <a:glow>
              <a:schemeClr val="accent1">
                <a:alpha val="4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 name="Picture 12" descr="A close up of a sign&#10;&#10;Description automatically generated">
            <a:extLst>
              <a:ext uri="{FF2B5EF4-FFF2-40B4-BE49-F238E27FC236}">
                <a16:creationId xmlns:a16="http://schemas.microsoft.com/office/drawing/2014/main" id="{AD2D2CE1-D21D-4185-B168-FF7312B27080}"/>
              </a:ext>
            </a:extLst>
          </p:cNvPr>
          <p:cNvPicPr>
            <a:picLocks noChangeAspect="1"/>
          </p:cNvPicPr>
          <p:nvPr/>
        </p:nvPicPr>
        <p:blipFill>
          <a:blip r:embed="rId3" cstate="print"/>
          <a:stretch>
            <a:fillRect/>
          </a:stretch>
        </p:blipFill>
        <p:spPr>
          <a:xfrm>
            <a:off x="755458" y="5631297"/>
            <a:ext cx="1987742" cy="838808"/>
          </a:xfrm>
          <a:prstGeom prst="rect">
            <a:avLst/>
          </a:prstGeom>
        </p:spPr>
      </p:pic>
      <p:pic>
        <p:nvPicPr>
          <p:cNvPr id="15" name="Picture 14" descr="A close up of a sign&#10;&#10;Description automatically generated">
            <a:extLst>
              <a:ext uri="{FF2B5EF4-FFF2-40B4-BE49-F238E27FC236}">
                <a16:creationId xmlns:a16="http://schemas.microsoft.com/office/drawing/2014/main" id="{BFF3460D-5CD3-4806-96C6-158879FC96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0023" y="6245399"/>
            <a:ext cx="1602607" cy="516174"/>
          </a:xfrm>
          <a:prstGeom prst="rect">
            <a:avLst/>
          </a:prstGeom>
        </p:spPr>
      </p:pic>
      <p:sp>
        <p:nvSpPr>
          <p:cNvPr id="2" name="TextBox 1">
            <a:extLst>
              <a:ext uri="{FF2B5EF4-FFF2-40B4-BE49-F238E27FC236}">
                <a16:creationId xmlns:a16="http://schemas.microsoft.com/office/drawing/2014/main" id="{BA3B380E-C7BF-4798-81EC-E7A1FDAA3AEC}"/>
              </a:ext>
            </a:extLst>
          </p:cNvPr>
          <p:cNvSpPr txBox="1"/>
          <p:nvPr/>
        </p:nvSpPr>
        <p:spPr>
          <a:xfrm>
            <a:off x="-265208" y="6413873"/>
            <a:ext cx="4029075" cy="369332"/>
          </a:xfrm>
          <a:prstGeom prst="rect">
            <a:avLst/>
          </a:prstGeom>
          <a:noFill/>
        </p:spPr>
        <p:txBody>
          <a:bodyPr wrap="square" rtlCol="0">
            <a:spAutoFit/>
          </a:bodyPr>
          <a:lstStyle/>
          <a:p>
            <a:pPr algn="ctr"/>
            <a:r>
              <a:rPr lang="tr-TR" sz="900" dirty="0">
                <a:solidFill>
                  <a:srgbClr val="D93F33"/>
                </a:solidFill>
                <a:latin typeface="Arial Nova Light" panose="020B0304020202020204" pitchFamily="34" charset="0"/>
              </a:rPr>
              <a:t>Bu proje Avrupa Birliği ve Türkiye Cumhuriyeti </a:t>
            </a:r>
            <a:br>
              <a:rPr lang="x-none" sz="900" dirty="0">
                <a:solidFill>
                  <a:srgbClr val="D93F33"/>
                </a:solidFill>
                <a:latin typeface="Arial Nova Light" panose="020B0304020202020204" pitchFamily="34" charset="0"/>
              </a:rPr>
            </a:br>
            <a:r>
              <a:rPr lang="tr-TR" sz="900" dirty="0">
                <a:solidFill>
                  <a:srgbClr val="D93F33"/>
                </a:solidFill>
                <a:latin typeface="Arial Nova Light" panose="020B0304020202020204" pitchFamily="34" charset="0"/>
              </a:rPr>
              <a:t>tarafından finanse edilmektedir</a:t>
            </a:r>
          </a:p>
        </p:txBody>
      </p:sp>
      <p:sp>
        <p:nvSpPr>
          <p:cNvPr id="8" name="7 Metin kutusu"/>
          <p:cNvSpPr txBox="1"/>
          <p:nvPr/>
        </p:nvSpPr>
        <p:spPr>
          <a:xfrm>
            <a:off x="604157" y="963168"/>
            <a:ext cx="10009414" cy="3970318"/>
          </a:xfrm>
          <a:prstGeom prst="rect">
            <a:avLst/>
          </a:prstGeom>
          <a:noFill/>
        </p:spPr>
        <p:txBody>
          <a:bodyPr wrap="square" rtlCol="0">
            <a:spAutoFit/>
          </a:bodyPr>
          <a:lstStyle/>
          <a:p>
            <a:pPr algn="ctr"/>
            <a:r>
              <a:rPr lang="tr-TR" sz="2400" b="1" dirty="0">
                <a:solidFill>
                  <a:srgbClr val="C00000"/>
                </a:solidFill>
              </a:rPr>
              <a:t>KİŞİSEL VERİLERİN KORUNMASI ve TİCARET </a:t>
            </a:r>
          </a:p>
          <a:p>
            <a:endParaRPr lang="tr-TR" sz="2400" dirty="0"/>
          </a:p>
          <a:p>
            <a:pPr marL="342900" indent="-342900">
              <a:buFont typeface="Arial" panose="020B0604020202020204" pitchFamily="34" charset="0"/>
              <a:buChar char="•"/>
            </a:pPr>
            <a:r>
              <a:rPr lang="en-US" sz="2400" dirty="0"/>
              <a:t>AB’nin </a:t>
            </a:r>
            <a:r>
              <a:rPr lang="en-US" sz="2400" dirty="0" err="1"/>
              <a:t>Genel</a:t>
            </a:r>
            <a:r>
              <a:rPr lang="en-US" sz="2400" dirty="0"/>
              <a:t> </a:t>
            </a:r>
            <a:r>
              <a:rPr lang="en-US" sz="2400" dirty="0" err="1"/>
              <a:t>Veri</a:t>
            </a:r>
            <a:r>
              <a:rPr lang="en-US" sz="2400" dirty="0"/>
              <a:t> </a:t>
            </a:r>
            <a:r>
              <a:rPr lang="en-US" sz="2400" dirty="0" err="1"/>
              <a:t>Koruma</a:t>
            </a:r>
            <a:r>
              <a:rPr lang="en-US" sz="2400" dirty="0"/>
              <a:t> </a:t>
            </a:r>
            <a:r>
              <a:rPr lang="en-US" sz="2400" dirty="0" err="1"/>
              <a:t>Tüzüğü</a:t>
            </a:r>
            <a:r>
              <a:rPr lang="en-US" sz="2400" dirty="0"/>
              <a:t> (GDPR) </a:t>
            </a:r>
          </a:p>
          <a:p>
            <a:pPr marL="342900" indent="-342900">
              <a:buFont typeface="Arial" panose="020B0604020202020204" pitchFamily="34" charset="0"/>
              <a:buChar char="•"/>
            </a:pPr>
            <a:r>
              <a:rPr lang="en-US" sz="2400" dirty="0"/>
              <a:t>AB </a:t>
            </a:r>
            <a:r>
              <a:rPr lang="en-US" sz="2400" dirty="0" err="1"/>
              <a:t>ticaret</a:t>
            </a:r>
            <a:r>
              <a:rPr lang="en-US" sz="2400" dirty="0"/>
              <a:t> </a:t>
            </a:r>
            <a:r>
              <a:rPr lang="en-US" sz="2400" dirty="0" err="1"/>
              <a:t>anlaşmalarında</a:t>
            </a:r>
            <a:r>
              <a:rPr lang="en-US" sz="2400" dirty="0"/>
              <a:t>, </a:t>
            </a:r>
            <a:r>
              <a:rPr lang="en-US" sz="2400" dirty="0" err="1"/>
              <a:t>sınır</a:t>
            </a:r>
            <a:r>
              <a:rPr lang="en-US" sz="2400" dirty="0"/>
              <a:t> </a:t>
            </a:r>
            <a:r>
              <a:rPr lang="en-US" sz="2400" dirty="0" err="1"/>
              <a:t>ötesi</a:t>
            </a:r>
            <a:r>
              <a:rPr lang="en-US" sz="2400" dirty="0"/>
              <a:t> </a:t>
            </a:r>
            <a:r>
              <a:rPr lang="en-US" sz="2400" dirty="0" err="1"/>
              <a:t>veri</a:t>
            </a:r>
            <a:r>
              <a:rPr lang="en-US" sz="2400" dirty="0"/>
              <a:t> </a:t>
            </a:r>
            <a:r>
              <a:rPr lang="en-US" sz="2400" dirty="0" err="1"/>
              <a:t>akışına</a:t>
            </a:r>
            <a:r>
              <a:rPr lang="en-US" sz="2400" dirty="0"/>
              <a:t> </a:t>
            </a:r>
            <a:r>
              <a:rPr lang="en-US" sz="2400" dirty="0" err="1"/>
              <a:t>yönelik</a:t>
            </a:r>
            <a:r>
              <a:rPr lang="en-US" sz="2400" dirty="0"/>
              <a:t> </a:t>
            </a:r>
            <a:r>
              <a:rPr lang="en-US" sz="2400" dirty="0" err="1"/>
              <a:t>korumacı</a:t>
            </a:r>
            <a:r>
              <a:rPr lang="en-US" sz="2400" dirty="0"/>
              <a:t> </a:t>
            </a:r>
            <a:r>
              <a:rPr lang="en-US" sz="2400" dirty="0" err="1"/>
              <a:t>önlemlerin</a:t>
            </a:r>
            <a:r>
              <a:rPr lang="en-US" sz="2400" dirty="0"/>
              <a:t> </a:t>
            </a:r>
            <a:r>
              <a:rPr lang="en-US" sz="2400" dirty="0" err="1"/>
              <a:t>kaldırılmasını</a:t>
            </a:r>
            <a:r>
              <a:rPr lang="en-US" sz="2400" dirty="0"/>
              <a:t> </a:t>
            </a:r>
            <a:r>
              <a:rPr lang="en-US" sz="2400" dirty="0" err="1"/>
              <a:t>önermektedir</a:t>
            </a:r>
            <a:r>
              <a:rPr lang="en-US" sz="2400" dirty="0"/>
              <a:t>.</a:t>
            </a:r>
          </a:p>
          <a:p>
            <a:pPr marL="342900" indent="-342900">
              <a:buFont typeface="Arial" panose="020B0604020202020204" pitchFamily="34" charset="0"/>
              <a:buChar char="•"/>
            </a:pPr>
            <a:r>
              <a:rPr lang="en-US" sz="2400" dirty="0" err="1"/>
              <a:t>Aynı</a:t>
            </a:r>
            <a:r>
              <a:rPr lang="en-US" sz="2400" dirty="0"/>
              <a:t> </a:t>
            </a:r>
            <a:r>
              <a:rPr lang="en-US" sz="2400" dirty="0" err="1"/>
              <a:t>zamanda</a:t>
            </a:r>
            <a:r>
              <a:rPr lang="en-US" sz="2400" dirty="0"/>
              <a:t> </a:t>
            </a:r>
            <a:r>
              <a:rPr lang="en-US" sz="2400" dirty="0" err="1"/>
              <a:t>ticaret</a:t>
            </a:r>
            <a:r>
              <a:rPr lang="en-US" sz="2400" dirty="0"/>
              <a:t> </a:t>
            </a:r>
            <a:r>
              <a:rPr lang="en-US" sz="2400" dirty="0" err="1"/>
              <a:t>anlaşmalarının</a:t>
            </a:r>
            <a:r>
              <a:rPr lang="en-US" sz="2400" dirty="0"/>
              <a:t> </a:t>
            </a:r>
            <a:r>
              <a:rPr lang="en-US" sz="2400" dirty="0" err="1"/>
              <a:t>temel</a:t>
            </a:r>
            <a:r>
              <a:rPr lang="en-US" sz="2400" dirty="0"/>
              <a:t> </a:t>
            </a:r>
            <a:r>
              <a:rPr lang="en-US" sz="2400" dirty="0" err="1"/>
              <a:t>haklar</a:t>
            </a:r>
            <a:r>
              <a:rPr lang="en-US" sz="2400" dirty="0"/>
              <a:t> </a:t>
            </a:r>
            <a:r>
              <a:rPr lang="en-US" sz="2400" dirty="0" err="1"/>
              <a:t>arasında</a:t>
            </a:r>
            <a:r>
              <a:rPr lang="en-US" sz="2400" dirty="0"/>
              <a:t> </a:t>
            </a:r>
            <a:r>
              <a:rPr lang="en-US" sz="2400" dirty="0" err="1"/>
              <a:t>yer</a:t>
            </a:r>
            <a:r>
              <a:rPr lang="en-US" sz="2400" dirty="0"/>
              <a:t> </a:t>
            </a:r>
            <a:r>
              <a:rPr lang="en-US" sz="2400" dirty="0" err="1"/>
              <a:t>alan</a:t>
            </a:r>
            <a:r>
              <a:rPr lang="en-US" sz="2400" dirty="0"/>
              <a:t> </a:t>
            </a:r>
            <a:r>
              <a:rPr lang="en-US" sz="2400" dirty="0" err="1"/>
              <a:t>kişisel</a:t>
            </a:r>
            <a:r>
              <a:rPr lang="en-US" sz="2400" dirty="0"/>
              <a:t> </a:t>
            </a:r>
            <a:r>
              <a:rPr lang="en-US" sz="2400" dirty="0" err="1"/>
              <a:t>verilerin</a:t>
            </a:r>
            <a:r>
              <a:rPr lang="en-US" sz="2400" dirty="0"/>
              <a:t> </a:t>
            </a:r>
            <a:r>
              <a:rPr lang="en-US" sz="2400" dirty="0" err="1"/>
              <a:t>gizliliği</a:t>
            </a:r>
            <a:r>
              <a:rPr lang="en-US" sz="2400" dirty="0"/>
              <a:t> </a:t>
            </a:r>
            <a:r>
              <a:rPr lang="en-US" sz="2400" dirty="0" err="1"/>
              <a:t>kurallarını</a:t>
            </a:r>
            <a:r>
              <a:rPr lang="en-US" sz="2400" dirty="0"/>
              <a:t> </a:t>
            </a:r>
            <a:r>
              <a:rPr lang="en-US" sz="2400" dirty="0" err="1"/>
              <a:t>ihlal</a:t>
            </a:r>
            <a:r>
              <a:rPr lang="en-US" sz="2400" dirty="0"/>
              <a:t> </a:t>
            </a:r>
            <a:r>
              <a:rPr lang="en-US" sz="2400" dirty="0" err="1"/>
              <a:t>etmesini</a:t>
            </a:r>
            <a:r>
              <a:rPr lang="en-US" sz="2400" dirty="0"/>
              <a:t> </a:t>
            </a:r>
            <a:r>
              <a:rPr lang="en-US" sz="2400" dirty="0" err="1"/>
              <a:t>engeller</a:t>
            </a:r>
            <a:r>
              <a:rPr lang="en-US" sz="2400" dirty="0"/>
              <a:t>.</a:t>
            </a:r>
          </a:p>
          <a:p>
            <a:pPr marL="342900" indent="-342900">
              <a:buFont typeface="Arial" panose="020B0604020202020204" pitchFamily="34" charset="0"/>
              <a:buChar char="•"/>
            </a:pPr>
            <a:r>
              <a:rPr lang="en-US" sz="2400" dirty="0" err="1"/>
              <a:t>Kişisel</a:t>
            </a:r>
            <a:r>
              <a:rPr lang="en-US" sz="2400" dirty="0"/>
              <a:t> </a:t>
            </a:r>
            <a:r>
              <a:rPr lang="en-US" sz="2400" dirty="0" err="1"/>
              <a:t>verilerin</a:t>
            </a:r>
            <a:r>
              <a:rPr lang="en-US" sz="2400" dirty="0"/>
              <a:t> </a:t>
            </a:r>
            <a:r>
              <a:rPr lang="en-US" sz="2400" dirty="0" err="1"/>
              <a:t>korunması</a:t>
            </a:r>
            <a:r>
              <a:rPr lang="en-US" sz="2400" dirty="0"/>
              <a:t> </a:t>
            </a:r>
            <a:r>
              <a:rPr lang="en-US" sz="2400" dirty="0" err="1"/>
              <a:t>ilkeleri</a:t>
            </a:r>
            <a:r>
              <a:rPr lang="en-US" sz="2400" dirty="0"/>
              <a:t> global </a:t>
            </a:r>
            <a:r>
              <a:rPr lang="en-US" sz="2400" dirty="0" err="1"/>
              <a:t>ticari</a:t>
            </a:r>
            <a:r>
              <a:rPr lang="en-US" sz="2400" dirty="0"/>
              <a:t> </a:t>
            </a:r>
            <a:r>
              <a:rPr lang="en-US" sz="2400" dirty="0" err="1"/>
              <a:t>işlemlerin</a:t>
            </a:r>
            <a:r>
              <a:rPr lang="en-US" sz="2400" dirty="0"/>
              <a:t> </a:t>
            </a:r>
            <a:r>
              <a:rPr lang="en-US" sz="2400" dirty="0" err="1"/>
              <a:t>istikrarlı</a:t>
            </a:r>
            <a:r>
              <a:rPr lang="en-US" sz="2400" dirty="0"/>
              <a:t>, </a:t>
            </a:r>
            <a:r>
              <a:rPr lang="en-US" sz="2400" dirty="0" err="1"/>
              <a:t>güvenli</a:t>
            </a:r>
            <a:r>
              <a:rPr lang="en-US" sz="2400" dirty="0"/>
              <a:t> </a:t>
            </a:r>
            <a:r>
              <a:rPr lang="en-US" sz="2400" dirty="0" err="1"/>
              <a:t>ve</a:t>
            </a:r>
            <a:r>
              <a:rPr lang="en-US" sz="2400" dirty="0"/>
              <a:t> </a:t>
            </a:r>
            <a:r>
              <a:rPr lang="en-US" sz="2400" dirty="0" err="1"/>
              <a:t>rekabetçi</a:t>
            </a:r>
            <a:r>
              <a:rPr lang="en-US" sz="2400" dirty="0"/>
              <a:t> </a:t>
            </a:r>
            <a:r>
              <a:rPr lang="en-US" sz="2400" dirty="0" err="1"/>
              <a:t>bir</a:t>
            </a:r>
            <a:r>
              <a:rPr lang="en-US" sz="2400" dirty="0"/>
              <a:t> </a:t>
            </a:r>
            <a:r>
              <a:rPr lang="en-US" sz="2400" dirty="0" err="1"/>
              <a:t>şekilde</a:t>
            </a:r>
            <a:r>
              <a:rPr lang="en-US" sz="2400" dirty="0"/>
              <a:t> </a:t>
            </a:r>
            <a:r>
              <a:rPr lang="en-US" sz="2400" dirty="0" err="1"/>
              <a:t>akışı</a:t>
            </a:r>
            <a:r>
              <a:rPr lang="en-US" sz="2400" dirty="0"/>
              <a:t> </a:t>
            </a:r>
            <a:r>
              <a:rPr lang="en-US" sz="2400" dirty="0" err="1"/>
              <a:t>için</a:t>
            </a:r>
            <a:r>
              <a:rPr lang="en-US" sz="2400" dirty="0"/>
              <a:t> </a:t>
            </a:r>
            <a:r>
              <a:rPr lang="en-US" sz="2400" dirty="0" err="1"/>
              <a:t>bir</a:t>
            </a:r>
            <a:r>
              <a:rPr lang="en-US" sz="2400" dirty="0"/>
              <a:t> </a:t>
            </a:r>
            <a:r>
              <a:rPr lang="en-US" sz="2400" dirty="0" err="1"/>
              <a:t>ön</a:t>
            </a:r>
            <a:r>
              <a:rPr lang="en-US" sz="2400" dirty="0"/>
              <a:t> </a:t>
            </a:r>
            <a:r>
              <a:rPr lang="en-US" sz="2400" dirty="0" err="1"/>
              <a:t>koşuldur</a:t>
            </a:r>
            <a:r>
              <a:rPr lang="en-US" sz="2400" dirty="0"/>
              <a:t>. </a:t>
            </a:r>
          </a:p>
          <a:p>
            <a:endParaRPr lang="en-US" dirty="0"/>
          </a:p>
          <a:p>
            <a:endParaRPr lang="tr-TR" dirty="0"/>
          </a:p>
        </p:txBody>
      </p:sp>
    </p:spTree>
    <p:extLst>
      <p:ext uri="{BB962C8B-B14F-4D97-AF65-F5344CB8AC3E}">
        <p14:creationId xmlns:p14="http://schemas.microsoft.com/office/powerpoint/2010/main" val="3888133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F51EBEB-39E8-49C4-832F-059B56A7F78C}"/>
              </a:ext>
            </a:extLst>
          </p:cNvPr>
          <p:cNvSpPr>
            <a:spLocks noGrp="1"/>
          </p:cNvSpPr>
          <p:nvPr>
            <p:ph idx="1"/>
          </p:nvPr>
        </p:nvSpPr>
        <p:spPr>
          <a:xfrm>
            <a:off x="6090574" y="1338628"/>
            <a:ext cx="4977578" cy="3639289"/>
          </a:xfrm>
        </p:spPr>
        <p:txBody>
          <a:bodyPr anchor="ctr">
            <a:normAutofit/>
          </a:bodyPr>
          <a:lstStyle/>
          <a:p>
            <a:pPr marL="0" indent="0">
              <a:buNone/>
            </a:pPr>
            <a:endParaRPr lang="x-none" sz="3600" dirty="0">
              <a:solidFill>
                <a:schemeClr val="accent1">
                  <a:lumMod val="75000"/>
                </a:schemeClr>
              </a:solidFill>
              <a:latin typeface="Arial Nova" panose="020B0504020202020204" pitchFamily="34" charset="0"/>
              <a:ea typeface="+mj-ea"/>
              <a:cs typeface="+mj-cs"/>
            </a:endParaRPr>
          </a:p>
          <a:p>
            <a:pPr marL="0" indent="0">
              <a:buNone/>
            </a:pPr>
            <a:endParaRPr lang="x-none" sz="2000" dirty="0">
              <a:solidFill>
                <a:srgbClr val="000000"/>
              </a:solidFill>
              <a:latin typeface="Arial Nova" panose="020B0504020202020204" pitchFamily="34" charset="0"/>
            </a:endParaRPr>
          </a:p>
        </p:txBody>
      </p:sp>
      <p:sp>
        <p:nvSpPr>
          <p:cNvPr id="4" name="Rectangle 3">
            <a:extLst>
              <a:ext uri="{FF2B5EF4-FFF2-40B4-BE49-F238E27FC236}">
                <a16:creationId xmlns:a16="http://schemas.microsoft.com/office/drawing/2014/main" id="{F901648B-F7DD-419E-9A04-A783BE016CA7}"/>
              </a:ext>
            </a:extLst>
          </p:cNvPr>
          <p:cNvSpPr/>
          <p:nvPr/>
        </p:nvSpPr>
        <p:spPr>
          <a:xfrm>
            <a:off x="0" y="6127931"/>
            <a:ext cx="12192000" cy="730069"/>
          </a:xfrm>
          <a:prstGeom prst="rect">
            <a:avLst/>
          </a:prstGeom>
          <a:gradFill flip="none" rotWithShape="1">
            <a:gsLst>
              <a:gs pos="0">
                <a:schemeClr val="accent1">
                  <a:lumMod val="5000"/>
                  <a:lumOff val="95000"/>
                </a:schemeClr>
              </a:gs>
              <a:gs pos="58000">
                <a:schemeClr val="accent1">
                  <a:lumMod val="45000"/>
                  <a:lumOff val="55000"/>
                </a:schemeClr>
              </a:gs>
              <a:gs pos="71000">
                <a:schemeClr val="accent1">
                  <a:lumMod val="54000"/>
                  <a:lumOff val="46000"/>
                </a:schemeClr>
              </a:gs>
              <a:gs pos="100000">
                <a:schemeClr val="accent1">
                  <a:lumMod val="30000"/>
                  <a:lumOff val="70000"/>
                </a:schemeClr>
              </a:gs>
            </a:gsLst>
            <a:lin ang="9000000" scaled="0"/>
            <a:tileRect/>
          </a:gradFill>
          <a:ln>
            <a:noFill/>
          </a:ln>
          <a:effectLst>
            <a:glow>
              <a:schemeClr val="accent1">
                <a:alpha val="4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 name="Picture 12" descr="A close up of a sign&#10;&#10;Description automatically generated">
            <a:extLst>
              <a:ext uri="{FF2B5EF4-FFF2-40B4-BE49-F238E27FC236}">
                <a16:creationId xmlns:a16="http://schemas.microsoft.com/office/drawing/2014/main" id="{AD2D2CE1-D21D-4185-B168-FF7312B27080}"/>
              </a:ext>
            </a:extLst>
          </p:cNvPr>
          <p:cNvPicPr>
            <a:picLocks noChangeAspect="1"/>
          </p:cNvPicPr>
          <p:nvPr/>
        </p:nvPicPr>
        <p:blipFill>
          <a:blip r:embed="rId3" cstate="print"/>
          <a:stretch>
            <a:fillRect/>
          </a:stretch>
        </p:blipFill>
        <p:spPr>
          <a:xfrm>
            <a:off x="755458" y="5631297"/>
            <a:ext cx="1987742" cy="838808"/>
          </a:xfrm>
          <a:prstGeom prst="rect">
            <a:avLst/>
          </a:prstGeom>
        </p:spPr>
      </p:pic>
      <p:pic>
        <p:nvPicPr>
          <p:cNvPr id="15" name="Picture 14" descr="A close up of a sign&#10;&#10;Description automatically generated">
            <a:extLst>
              <a:ext uri="{FF2B5EF4-FFF2-40B4-BE49-F238E27FC236}">
                <a16:creationId xmlns:a16="http://schemas.microsoft.com/office/drawing/2014/main" id="{BFF3460D-5CD3-4806-96C6-158879FC96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0023" y="6245399"/>
            <a:ext cx="1602607" cy="516174"/>
          </a:xfrm>
          <a:prstGeom prst="rect">
            <a:avLst/>
          </a:prstGeom>
        </p:spPr>
      </p:pic>
      <p:sp>
        <p:nvSpPr>
          <p:cNvPr id="2" name="TextBox 1">
            <a:extLst>
              <a:ext uri="{FF2B5EF4-FFF2-40B4-BE49-F238E27FC236}">
                <a16:creationId xmlns:a16="http://schemas.microsoft.com/office/drawing/2014/main" id="{BA3B380E-C7BF-4798-81EC-E7A1FDAA3AEC}"/>
              </a:ext>
            </a:extLst>
          </p:cNvPr>
          <p:cNvSpPr txBox="1"/>
          <p:nvPr/>
        </p:nvSpPr>
        <p:spPr>
          <a:xfrm>
            <a:off x="-265208" y="6413873"/>
            <a:ext cx="4029075" cy="369332"/>
          </a:xfrm>
          <a:prstGeom prst="rect">
            <a:avLst/>
          </a:prstGeom>
          <a:noFill/>
        </p:spPr>
        <p:txBody>
          <a:bodyPr wrap="square" rtlCol="0">
            <a:spAutoFit/>
          </a:bodyPr>
          <a:lstStyle/>
          <a:p>
            <a:pPr algn="ctr"/>
            <a:r>
              <a:rPr lang="tr-TR" sz="900" dirty="0">
                <a:solidFill>
                  <a:srgbClr val="D93F33"/>
                </a:solidFill>
                <a:latin typeface="Arial Nova Light" panose="020B0304020202020204" pitchFamily="34" charset="0"/>
              </a:rPr>
              <a:t>Bu proje Avrupa Birliği ve Türkiye Cumhuriyeti </a:t>
            </a:r>
            <a:br>
              <a:rPr lang="x-none" sz="900" dirty="0">
                <a:solidFill>
                  <a:srgbClr val="D93F33"/>
                </a:solidFill>
                <a:latin typeface="Arial Nova Light" panose="020B0304020202020204" pitchFamily="34" charset="0"/>
              </a:rPr>
            </a:br>
            <a:r>
              <a:rPr lang="tr-TR" sz="900" dirty="0">
                <a:solidFill>
                  <a:srgbClr val="D93F33"/>
                </a:solidFill>
                <a:latin typeface="Arial Nova Light" panose="020B0304020202020204" pitchFamily="34" charset="0"/>
              </a:rPr>
              <a:t>tarafından finanse edilmektedir</a:t>
            </a:r>
          </a:p>
        </p:txBody>
      </p:sp>
      <p:sp>
        <p:nvSpPr>
          <p:cNvPr id="8" name="7 Metin kutusu"/>
          <p:cNvSpPr txBox="1"/>
          <p:nvPr/>
        </p:nvSpPr>
        <p:spPr>
          <a:xfrm>
            <a:off x="408214" y="950976"/>
            <a:ext cx="11136086" cy="4154984"/>
          </a:xfrm>
          <a:prstGeom prst="rect">
            <a:avLst/>
          </a:prstGeom>
          <a:noFill/>
        </p:spPr>
        <p:txBody>
          <a:bodyPr wrap="square" rtlCol="0">
            <a:spAutoFit/>
          </a:bodyPr>
          <a:lstStyle/>
          <a:p>
            <a:pPr algn="ctr"/>
            <a:r>
              <a:rPr lang="tr-TR" sz="2400" b="1" dirty="0">
                <a:solidFill>
                  <a:srgbClr val="C00000"/>
                </a:solidFill>
              </a:rPr>
              <a:t>AB'nin "</a:t>
            </a:r>
            <a:r>
              <a:rPr lang="tr-TR" sz="2400" b="1" dirty="0" err="1">
                <a:solidFill>
                  <a:srgbClr val="C00000"/>
                </a:solidFill>
              </a:rPr>
              <a:t>Import</a:t>
            </a:r>
            <a:r>
              <a:rPr lang="tr-TR" sz="2400" b="1" dirty="0">
                <a:solidFill>
                  <a:srgbClr val="C00000"/>
                </a:solidFill>
              </a:rPr>
              <a:t> </a:t>
            </a:r>
            <a:r>
              <a:rPr lang="tr-TR" sz="2400" b="1" dirty="0" err="1">
                <a:solidFill>
                  <a:srgbClr val="C00000"/>
                </a:solidFill>
              </a:rPr>
              <a:t>One</a:t>
            </a:r>
            <a:r>
              <a:rPr lang="tr-TR" sz="2400" b="1" dirty="0">
                <a:solidFill>
                  <a:srgbClr val="C00000"/>
                </a:solidFill>
              </a:rPr>
              <a:t> Stop </a:t>
            </a:r>
            <a:r>
              <a:rPr lang="tr-TR" sz="2400" b="1" dirty="0" err="1">
                <a:solidFill>
                  <a:srgbClr val="C00000"/>
                </a:solidFill>
              </a:rPr>
              <a:t>Shop</a:t>
            </a:r>
            <a:r>
              <a:rPr lang="tr-TR" sz="2400" b="1" dirty="0">
                <a:solidFill>
                  <a:srgbClr val="C00000"/>
                </a:solidFill>
              </a:rPr>
              <a:t>" (IOSS) KDV Sistemi</a:t>
            </a:r>
          </a:p>
          <a:p>
            <a:pPr marL="342900" indent="-342900">
              <a:buFont typeface="Arial" panose="020B0604020202020204" pitchFamily="34" charset="0"/>
              <a:buChar char="•"/>
            </a:pPr>
            <a:r>
              <a:rPr lang="tr-TR" sz="2400" b="1" dirty="0">
                <a:solidFill>
                  <a:srgbClr val="C00000"/>
                </a:solidFill>
              </a:rPr>
              <a:t>AB’nin sınır ötesi e-ticarete uyguladığı KDV kuralları</a:t>
            </a:r>
            <a:br>
              <a:rPr lang="tr-TR" dirty="0"/>
            </a:br>
            <a:br>
              <a:rPr lang="tr-TR" dirty="0"/>
            </a:br>
            <a:r>
              <a:rPr lang="tr-TR" dirty="0"/>
              <a:t>AB tarafından 1 Temmuz 2021 tarihinden itibaren yürürlüğe konulan kurallar çerçevesinde işletmeden tüketiciye (B2C) satışlar özelinde, değeri 150 Avro'yu aşmayan sevkiyatlarda geçerli olacak yeni bir KDV sistemi kurulduğu açıklanmıştır. </a:t>
            </a:r>
          </a:p>
          <a:p>
            <a:pPr marL="285750" indent="-285750">
              <a:buFont typeface="Arial" panose="020B0604020202020204" pitchFamily="34" charset="0"/>
              <a:buChar char="•"/>
            </a:pPr>
            <a:r>
              <a:rPr lang="tr-TR" dirty="0"/>
              <a:t>22 Avro olan KDV istisnası kaldırmış ve işletmeden tüketiciye (B2C) satışlarda kıymeti 150 </a:t>
            </a:r>
            <a:r>
              <a:rPr lang="tr-TR" dirty="0" err="1"/>
              <a:t>Avro'yu</a:t>
            </a:r>
            <a:r>
              <a:rPr lang="tr-TR" dirty="0"/>
              <a:t> aşmayan düşük kıymetli sevkiyatlarda geçerli olacak "</a:t>
            </a:r>
            <a:r>
              <a:rPr lang="tr-TR" dirty="0" err="1"/>
              <a:t>Import</a:t>
            </a:r>
            <a:r>
              <a:rPr lang="tr-TR" dirty="0"/>
              <a:t> </a:t>
            </a:r>
            <a:r>
              <a:rPr lang="tr-TR" dirty="0" err="1"/>
              <a:t>One</a:t>
            </a:r>
            <a:r>
              <a:rPr lang="tr-TR" dirty="0"/>
              <a:t> Stop Shop (IOSS)" adında yeni bir KDV sistemi kurulmuştur. </a:t>
            </a:r>
          </a:p>
          <a:p>
            <a:pPr marL="742950" lvl="1" indent="-285750">
              <a:buFont typeface="Arial" panose="020B0604020202020204" pitchFamily="34" charset="0"/>
              <a:buChar char="•"/>
            </a:pPr>
            <a:r>
              <a:rPr lang="tr-TR" dirty="0"/>
              <a:t>22 </a:t>
            </a:r>
            <a:r>
              <a:rPr lang="tr-TR" dirty="0" err="1"/>
              <a:t>Avro’ya</a:t>
            </a:r>
            <a:r>
              <a:rPr lang="tr-TR" dirty="0"/>
              <a:t> kadar olan satışlarda KDV istisnası kaldırılarak 150 </a:t>
            </a:r>
            <a:r>
              <a:rPr lang="tr-TR" dirty="0" err="1"/>
              <a:t>Avro'yu</a:t>
            </a:r>
            <a:r>
              <a:rPr lang="tr-TR" dirty="0"/>
              <a:t> aşmayan düşük kıymetli sevkiyatlarda her AB üyesi ülke tarafından belirlenmiş oranda KDV tahsil edilmesi uygulamasına geçilmiştir. </a:t>
            </a:r>
          </a:p>
          <a:p>
            <a:pPr marL="285750" indent="-285750">
              <a:buFont typeface="Arial" panose="020B0604020202020204" pitchFamily="34" charset="0"/>
              <a:buChar char="•"/>
            </a:pPr>
            <a:r>
              <a:rPr lang="tr-TR" dirty="0"/>
              <a:t>IOSS sistemine dahil edilebilecek eşya için iki temel kural bulunmaktadır: </a:t>
            </a:r>
          </a:p>
          <a:p>
            <a:pPr marL="742950" lvl="1" indent="-285750">
              <a:buFont typeface="Arial" panose="020B0604020202020204" pitchFamily="34" charset="0"/>
              <a:buChar char="•"/>
            </a:pPr>
            <a:r>
              <a:rPr lang="tr-TR" dirty="0"/>
              <a:t>İşletmeden tüketiciye yapılan satışa konu, kıymeti 150 </a:t>
            </a:r>
            <a:r>
              <a:rPr lang="tr-TR" dirty="0" err="1"/>
              <a:t>Avro’nun</a:t>
            </a:r>
            <a:r>
              <a:rPr lang="tr-TR" dirty="0"/>
              <a:t> altında bir eşya olmalıdır. </a:t>
            </a:r>
          </a:p>
          <a:p>
            <a:pPr marL="742950" lvl="1" indent="-285750">
              <a:buFont typeface="Arial" panose="020B0604020202020204" pitchFamily="34" charset="0"/>
              <a:buChar char="•"/>
            </a:pPr>
            <a:r>
              <a:rPr lang="tr-TR" dirty="0"/>
              <a:t>ÖTV’ye tabi olan eşya IOSS kapsamında beyan edilemez.</a:t>
            </a:r>
          </a:p>
          <a:p>
            <a:pPr algn="ctr"/>
            <a:endParaRPr lang="tr-TR" dirty="0"/>
          </a:p>
        </p:txBody>
      </p:sp>
    </p:spTree>
    <p:extLst>
      <p:ext uri="{BB962C8B-B14F-4D97-AF65-F5344CB8AC3E}">
        <p14:creationId xmlns:p14="http://schemas.microsoft.com/office/powerpoint/2010/main" val="3888133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F51EBEB-39E8-49C4-832F-059B56A7F78C}"/>
              </a:ext>
            </a:extLst>
          </p:cNvPr>
          <p:cNvSpPr>
            <a:spLocks noGrp="1"/>
          </p:cNvSpPr>
          <p:nvPr>
            <p:ph idx="1"/>
          </p:nvPr>
        </p:nvSpPr>
        <p:spPr>
          <a:xfrm>
            <a:off x="6090574" y="1338628"/>
            <a:ext cx="4977578" cy="3639289"/>
          </a:xfrm>
        </p:spPr>
        <p:txBody>
          <a:bodyPr anchor="ctr">
            <a:normAutofit/>
          </a:bodyPr>
          <a:lstStyle/>
          <a:p>
            <a:pPr marL="0" indent="0">
              <a:buNone/>
            </a:pPr>
            <a:endParaRPr lang="x-none" sz="3600" dirty="0">
              <a:solidFill>
                <a:schemeClr val="accent1">
                  <a:lumMod val="75000"/>
                </a:schemeClr>
              </a:solidFill>
              <a:latin typeface="Arial Nova" panose="020B0504020202020204" pitchFamily="34" charset="0"/>
              <a:ea typeface="+mj-ea"/>
              <a:cs typeface="+mj-cs"/>
            </a:endParaRPr>
          </a:p>
          <a:p>
            <a:pPr marL="0" indent="0">
              <a:buNone/>
            </a:pPr>
            <a:endParaRPr lang="x-none" sz="2000" dirty="0">
              <a:solidFill>
                <a:srgbClr val="000000"/>
              </a:solidFill>
              <a:latin typeface="Arial Nova" panose="020B0504020202020204" pitchFamily="34" charset="0"/>
            </a:endParaRPr>
          </a:p>
        </p:txBody>
      </p:sp>
      <p:sp>
        <p:nvSpPr>
          <p:cNvPr id="4" name="Rectangle 3">
            <a:extLst>
              <a:ext uri="{FF2B5EF4-FFF2-40B4-BE49-F238E27FC236}">
                <a16:creationId xmlns:a16="http://schemas.microsoft.com/office/drawing/2014/main" id="{F901648B-F7DD-419E-9A04-A783BE016CA7}"/>
              </a:ext>
            </a:extLst>
          </p:cNvPr>
          <p:cNvSpPr/>
          <p:nvPr/>
        </p:nvSpPr>
        <p:spPr>
          <a:xfrm>
            <a:off x="0" y="6127931"/>
            <a:ext cx="12192000" cy="730069"/>
          </a:xfrm>
          <a:prstGeom prst="rect">
            <a:avLst/>
          </a:prstGeom>
          <a:gradFill flip="none" rotWithShape="1">
            <a:gsLst>
              <a:gs pos="0">
                <a:schemeClr val="accent1">
                  <a:lumMod val="5000"/>
                  <a:lumOff val="95000"/>
                </a:schemeClr>
              </a:gs>
              <a:gs pos="58000">
                <a:schemeClr val="accent1">
                  <a:lumMod val="45000"/>
                  <a:lumOff val="55000"/>
                </a:schemeClr>
              </a:gs>
              <a:gs pos="71000">
                <a:schemeClr val="accent1">
                  <a:lumMod val="54000"/>
                  <a:lumOff val="46000"/>
                </a:schemeClr>
              </a:gs>
              <a:gs pos="100000">
                <a:schemeClr val="accent1">
                  <a:lumMod val="30000"/>
                  <a:lumOff val="70000"/>
                </a:schemeClr>
              </a:gs>
            </a:gsLst>
            <a:lin ang="9000000" scaled="0"/>
            <a:tileRect/>
          </a:gradFill>
          <a:ln>
            <a:noFill/>
          </a:ln>
          <a:effectLst>
            <a:glow>
              <a:schemeClr val="accent1">
                <a:alpha val="4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 name="Picture 12" descr="A close up of a sign&#10;&#10;Description automatically generated">
            <a:extLst>
              <a:ext uri="{FF2B5EF4-FFF2-40B4-BE49-F238E27FC236}">
                <a16:creationId xmlns:a16="http://schemas.microsoft.com/office/drawing/2014/main" id="{AD2D2CE1-D21D-4185-B168-FF7312B27080}"/>
              </a:ext>
            </a:extLst>
          </p:cNvPr>
          <p:cNvPicPr>
            <a:picLocks noChangeAspect="1"/>
          </p:cNvPicPr>
          <p:nvPr/>
        </p:nvPicPr>
        <p:blipFill>
          <a:blip r:embed="rId3" cstate="print"/>
          <a:stretch>
            <a:fillRect/>
          </a:stretch>
        </p:blipFill>
        <p:spPr>
          <a:xfrm>
            <a:off x="755458" y="5631297"/>
            <a:ext cx="1987742" cy="838808"/>
          </a:xfrm>
          <a:prstGeom prst="rect">
            <a:avLst/>
          </a:prstGeom>
        </p:spPr>
      </p:pic>
      <p:pic>
        <p:nvPicPr>
          <p:cNvPr id="15" name="Picture 14" descr="A close up of a sign&#10;&#10;Description automatically generated">
            <a:extLst>
              <a:ext uri="{FF2B5EF4-FFF2-40B4-BE49-F238E27FC236}">
                <a16:creationId xmlns:a16="http://schemas.microsoft.com/office/drawing/2014/main" id="{BFF3460D-5CD3-4806-96C6-158879FC96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0023" y="6245399"/>
            <a:ext cx="1602607" cy="516174"/>
          </a:xfrm>
          <a:prstGeom prst="rect">
            <a:avLst/>
          </a:prstGeom>
        </p:spPr>
      </p:pic>
      <p:sp>
        <p:nvSpPr>
          <p:cNvPr id="2" name="TextBox 1">
            <a:extLst>
              <a:ext uri="{FF2B5EF4-FFF2-40B4-BE49-F238E27FC236}">
                <a16:creationId xmlns:a16="http://schemas.microsoft.com/office/drawing/2014/main" id="{BA3B380E-C7BF-4798-81EC-E7A1FDAA3AEC}"/>
              </a:ext>
            </a:extLst>
          </p:cNvPr>
          <p:cNvSpPr txBox="1"/>
          <p:nvPr/>
        </p:nvSpPr>
        <p:spPr>
          <a:xfrm>
            <a:off x="-265208" y="6413873"/>
            <a:ext cx="4029075" cy="369332"/>
          </a:xfrm>
          <a:prstGeom prst="rect">
            <a:avLst/>
          </a:prstGeom>
          <a:noFill/>
        </p:spPr>
        <p:txBody>
          <a:bodyPr wrap="square" rtlCol="0">
            <a:spAutoFit/>
          </a:bodyPr>
          <a:lstStyle/>
          <a:p>
            <a:pPr algn="ctr"/>
            <a:r>
              <a:rPr lang="tr-TR" sz="900" dirty="0">
                <a:solidFill>
                  <a:srgbClr val="D93F33"/>
                </a:solidFill>
                <a:latin typeface="Arial Nova Light" panose="020B0304020202020204" pitchFamily="34" charset="0"/>
              </a:rPr>
              <a:t>Bu proje Avrupa Birliği ve Türkiye Cumhuriyeti </a:t>
            </a:r>
            <a:br>
              <a:rPr lang="x-none" sz="900" dirty="0">
                <a:solidFill>
                  <a:srgbClr val="D93F33"/>
                </a:solidFill>
                <a:latin typeface="Arial Nova Light" panose="020B0304020202020204" pitchFamily="34" charset="0"/>
              </a:rPr>
            </a:br>
            <a:r>
              <a:rPr lang="tr-TR" sz="900" dirty="0">
                <a:solidFill>
                  <a:srgbClr val="D93F33"/>
                </a:solidFill>
                <a:latin typeface="Arial Nova Light" panose="020B0304020202020204" pitchFamily="34" charset="0"/>
              </a:rPr>
              <a:t>tarafından finanse edilmektedir</a:t>
            </a:r>
          </a:p>
        </p:txBody>
      </p:sp>
      <p:sp>
        <p:nvSpPr>
          <p:cNvPr id="7" name="6 Metin kutusu"/>
          <p:cNvSpPr txBox="1"/>
          <p:nvPr/>
        </p:nvSpPr>
        <p:spPr>
          <a:xfrm>
            <a:off x="522514" y="755904"/>
            <a:ext cx="11035502" cy="4893647"/>
          </a:xfrm>
          <a:prstGeom prst="rect">
            <a:avLst/>
          </a:prstGeom>
          <a:noFill/>
        </p:spPr>
        <p:txBody>
          <a:bodyPr wrap="square" rtlCol="0">
            <a:spAutoFit/>
          </a:bodyPr>
          <a:lstStyle/>
          <a:p>
            <a:pPr algn="ctr"/>
            <a:r>
              <a:rPr lang="tr-TR" sz="2400" b="1" dirty="0">
                <a:solidFill>
                  <a:srgbClr val="C00000"/>
                </a:solidFill>
              </a:rPr>
              <a:t>IOSS SİSTEMİ</a:t>
            </a:r>
          </a:p>
          <a:p>
            <a:pPr marL="285750" indent="-285750">
              <a:buFont typeface="Arial" panose="020B0604020202020204" pitchFamily="34" charset="0"/>
              <a:buChar char="•"/>
            </a:pPr>
            <a:r>
              <a:rPr lang="tr-TR" dirty="0"/>
              <a:t>Bu sistemde, AB'ye sınır ötesi e-ticaret kapsamında ihracat yapmak isteyen tüm tedarikçi ve alışveriş platformlarının kendi temsilciliğini kurarak AB'ye üye bir ülkede KDV mükellefiyeti tesis etmesi veya kendisine AB'de yerleşik bir temsilci (</a:t>
            </a:r>
            <a:r>
              <a:rPr lang="tr-TR" dirty="0" err="1"/>
              <a:t>EUestablished</a:t>
            </a:r>
            <a:r>
              <a:rPr lang="tr-TR" dirty="0"/>
              <a:t> </a:t>
            </a:r>
            <a:r>
              <a:rPr lang="tr-TR" dirty="0" err="1"/>
              <a:t>intermediary</a:t>
            </a:r>
            <a:r>
              <a:rPr lang="tr-TR" dirty="0"/>
              <a:t>) ataması istenmektedir. </a:t>
            </a:r>
          </a:p>
          <a:p>
            <a:pPr marL="285750" indent="-285750">
              <a:buFont typeface="Arial" panose="020B0604020202020204" pitchFamily="34" charset="0"/>
              <a:buChar char="•"/>
            </a:pPr>
            <a:r>
              <a:rPr lang="tr-TR" dirty="0"/>
              <a:t>Söz konusu sisteme kayıt olmak zorunlu değildir. Bu durumda, eşyanın gümrük vergileri eşyanın serbest dolaşıma girdiği AB gümrük idaresinde tahsil edilmeye devam edecektir. </a:t>
            </a:r>
          </a:p>
          <a:p>
            <a:pPr marL="285750" indent="-285750">
              <a:buFont typeface="Arial" panose="020B0604020202020204" pitchFamily="34" charset="0"/>
              <a:buChar char="•"/>
            </a:pPr>
            <a:r>
              <a:rPr lang="tr-TR" dirty="0"/>
              <a:t>IOSS sistemine kayıt olduktan sonra sistem tarafından 12 haneli IOSS KDV kimlik numarası (IOSS VAT </a:t>
            </a:r>
            <a:r>
              <a:rPr lang="tr-TR" dirty="0" err="1"/>
              <a:t>Identification</a:t>
            </a:r>
            <a:r>
              <a:rPr lang="tr-TR" dirty="0"/>
              <a:t> </a:t>
            </a:r>
            <a:r>
              <a:rPr lang="tr-TR" dirty="0" err="1"/>
              <a:t>Number</a:t>
            </a:r>
            <a:r>
              <a:rPr lang="tr-TR" dirty="0"/>
              <a:t>) verilmektedir. IOSS sisteminde sağlanan kolaylıklardan faydalanabilmek için IOSS KDV kimlik numarasını, IOSS sistemi için oluşturulan azaltılmış ve basitleştirilmiş gümrük beyannamesinde muafiyet kodu ile (F48) beyan etmek gerekmektedir. </a:t>
            </a:r>
          </a:p>
          <a:p>
            <a:pPr marL="285750" indent="-285750">
              <a:buFont typeface="Arial" panose="020B0604020202020204" pitchFamily="34" charset="0"/>
              <a:buChar char="•"/>
            </a:pPr>
            <a:r>
              <a:rPr lang="tr-TR" dirty="0"/>
              <a:t>IOSS sistemine kayıt olmanın avantajı nelerdir? Eşyanızın gümrük işlemleri eşyanın AB’ye giriş yaptığı ülkede tamamlanır. </a:t>
            </a:r>
          </a:p>
          <a:p>
            <a:pPr marL="285750" indent="-285750">
              <a:buFont typeface="Arial" panose="020B0604020202020204" pitchFamily="34" charset="0"/>
              <a:buChar char="•"/>
            </a:pPr>
            <a:r>
              <a:rPr lang="tr-TR" dirty="0"/>
              <a:t>Tüketicinin yerleşik bulunduğu diğer bir AB ülkesine transit beyannamesi verilmesine ihtiyaç kalmamakta bu suretle gümrük formaliteleri ve maliyetler azalmaktadır. </a:t>
            </a:r>
          </a:p>
          <a:p>
            <a:pPr marL="285750" indent="-285750">
              <a:buFont typeface="Arial" panose="020B0604020202020204" pitchFamily="34" charset="0"/>
              <a:buChar char="•"/>
            </a:pPr>
            <a:r>
              <a:rPr lang="tr-TR" dirty="0"/>
              <a:t>Eşyanın gümrük beyanı, bu sistem için özel olarak oluşturulan basitleştirilmiş elektronik gümrük beyannamesi ile yapılabilmektedir. Eşyaya isabet eden gümrük vergileri alışveriş esnasında alıcıdan tahsil edilmekte ve ödenecek vergiler hususunda şeffaflık sağlanmaktadır. </a:t>
            </a:r>
          </a:p>
        </p:txBody>
      </p:sp>
    </p:spTree>
    <p:extLst>
      <p:ext uri="{BB962C8B-B14F-4D97-AF65-F5344CB8AC3E}">
        <p14:creationId xmlns:p14="http://schemas.microsoft.com/office/powerpoint/2010/main" val="3888133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F51EBEB-39E8-49C4-832F-059B56A7F78C}"/>
              </a:ext>
            </a:extLst>
          </p:cNvPr>
          <p:cNvSpPr>
            <a:spLocks noGrp="1"/>
          </p:cNvSpPr>
          <p:nvPr>
            <p:ph idx="1"/>
          </p:nvPr>
        </p:nvSpPr>
        <p:spPr>
          <a:xfrm>
            <a:off x="6090574" y="1338628"/>
            <a:ext cx="4977578" cy="3639289"/>
          </a:xfrm>
        </p:spPr>
        <p:txBody>
          <a:bodyPr anchor="ctr">
            <a:normAutofit/>
          </a:bodyPr>
          <a:lstStyle/>
          <a:p>
            <a:pPr marL="0" indent="0">
              <a:buNone/>
            </a:pPr>
            <a:endParaRPr lang="x-none" sz="3600" dirty="0">
              <a:solidFill>
                <a:schemeClr val="accent1">
                  <a:lumMod val="75000"/>
                </a:schemeClr>
              </a:solidFill>
              <a:latin typeface="Arial Nova" panose="020B0504020202020204" pitchFamily="34" charset="0"/>
              <a:ea typeface="+mj-ea"/>
              <a:cs typeface="+mj-cs"/>
            </a:endParaRPr>
          </a:p>
          <a:p>
            <a:pPr marL="0" indent="0">
              <a:buNone/>
            </a:pPr>
            <a:endParaRPr lang="x-none" sz="2000" dirty="0">
              <a:solidFill>
                <a:srgbClr val="000000"/>
              </a:solidFill>
              <a:latin typeface="Arial Nova" panose="020B0504020202020204" pitchFamily="34" charset="0"/>
            </a:endParaRPr>
          </a:p>
        </p:txBody>
      </p:sp>
      <p:sp>
        <p:nvSpPr>
          <p:cNvPr id="4" name="Rectangle 3">
            <a:extLst>
              <a:ext uri="{FF2B5EF4-FFF2-40B4-BE49-F238E27FC236}">
                <a16:creationId xmlns:a16="http://schemas.microsoft.com/office/drawing/2014/main" id="{F901648B-F7DD-419E-9A04-A783BE016CA7}"/>
              </a:ext>
            </a:extLst>
          </p:cNvPr>
          <p:cNvSpPr/>
          <p:nvPr/>
        </p:nvSpPr>
        <p:spPr>
          <a:xfrm>
            <a:off x="0" y="6127931"/>
            <a:ext cx="12192000" cy="730069"/>
          </a:xfrm>
          <a:prstGeom prst="rect">
            <a:avLst/>
          </a:prstGeom>
          <a:gradFill flip="none" rotWithShape="1">
            <a:gsLst>
              <a:gs pos="0">
                <a:schemeClr val="accent1">
                  <a:lumMod val="5000"/>
                  <a:lumOff val="95000"/>
                </a:schemeClr>
              </a:gs>
              <a:gs pos="58000">
                <a:schemeClr val="accent1">
                  <a:lumMod val="45000"/>
                  <a:lumOff val="55000"/>
                </a:schemeClr>
              </a:gs>
              <a:gs pos="71000">
                <a:schemeClr val="accent1">
                  <a:lumMod val="54000"/>
                  <a:lumOff val="46000"/>
                </a:schemeClr>
              </a:gs>
              <a:gs pos="100000">
                <a:schemeClr val="accent1">
                  <a:lumMod val="30000"/>
                  <a:lumOff val="70000"/>
                </a:schemeClr>
              </a:gs>
            </a:gsLst>
            <a:lin ang="9000000" scaled="0"/>
            <a:tileRect/>
          </a:gradFill>
          <a:ln>
            <a:noFill/>
          </a:ln>
          <a:effectLst>
            <a:glow>
              <a:schemeClr val="accent1">
                <a:alpha val="4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 name="Picture 12" descr="A close up of a sign&#10;&#10;Description automatically generated">
            <a:extLst>
              <a:ext uri="{FF2B5EF4-FFF2-40B4-BE49-F238E27FC236}">
                <a16:creationId xmlns:a16="http://schemas.microsoft.com/office/drawing/2014/main" id="{AD2D2CE1-D21D-4185-B168-FF7312B27080}"/>
              </a:ext>
            </a:extLst>
          </p:cNvPr>
          <p:cNvPicPr>
            <a:picLocks noChangeAspect="1"/>
          </p:cNvPicPr>
          <p:nvPr/>
        </p:nvPicPr>
        <p:blipFill>
          <a:blip r:embed="rId3" cstate="print"/>
          <a:stretch>
            <a:fillRect/>
          </a:stretch>
        </p:blipFill>
        <p:spPr>
          <a:xfrm>
            <a:off x="755458" y="5631297"/>
            <a:ext cx="1987742" cy="838808"/>
          </a:xfrm>
          <a:prstGeom prst="rect">
            <a:avLst/>
          </a:prstGeom>
        </p:spPr>
      </p:pic>
      <p:pic>
        <p:nvPicPr>
          <p:cNvPr id="15" name="Picture 14" descr="A close up of a sign&#10;&#10;Description automatically generated">
            <a:extLst>
              <a:ext uri="{FF2B5EF4-FFF2-40B4-BE49-F238E27FC236}">
                <a16:creationId xmlns:a16="http://schemas.microsoft.com/office/drawing/2014/main" id="{BFF3460D-5CD3-4806-96C6-158879FC96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0023" y="6245399"/>
            <a:ext cx="1602607" cy="516174"/>
          </a:xfrm>
          <a:prstGeom prst="rect">
            <a:avLst/>
          </a:prstGeom>
        </p:spPr>
      </p:pic>
      <p:sp>
        <p:nvSpPr>
          <p:cNvPr id="2" name="TextBox 1">
            <a:extLst>
              <a:ext uri="{FF2B5EF4-FFF2-40B4-BE49-F238E27FC236}">
                <a16:creationId xmlns:a16="http://schemas.microsoft.com/office/drawing/2014/main" id="{BA3B380E-C7BF-4798-81EC-E7A1FDAA3AEC}"/>
              </a:ext>
            </a:extLst>
          </p:cNvPr>
          <p:cNvSpPr txBox="1"/>
          <p:nvPr/>
        </p:nvSpPr>
        <p:spPr>
          <a:xfrm>
            <a:off x="-265208" y="6413873"/>
            <a:ext cx="4029075" cy="369332"/>
          </a:xfrm>
          <a:prstGeom prst="rect">
            <a:avLst/>
          </a:prstGeom>
          <a:noFill/>
        </p:spPr>
        <p:txBody>
          <a:bodyPr wrap="square" rtlCol="0">
            <a:spAutoFit/>
          </a:bodyPr>
          <a:lstStyle/>
          <a:p>
            <a:pPr algn="ctr"/>
            <a:r>
              <a:rPr lang="tr-TR" sz="900" dirty="0">
                <a:solidFill>
                  <a:srgbClr val="D93F33"/>
                </a:solidFill>
                <a:latin typeface="Arial Nova Light" panose="020B0304020202020204" pitchFamily="34" charset="0"/>
              </a:rPr>
              <a:t>Bu proje Avrupa Birliği ve Türkiye Cumhuriyeti </a:t>
            </a:r>
            <a:br>
              <a:rPr lang="x-none" sz="900" dirty="0">
                <a:solidFill>
                  <a:srgbClr val="D93F33"/>
                </a:solidFill>
                <a:latin typeface="Arial Nova Light" panose="020B0304020202020204" pitchFamily="34" charset="0"/>
              </a:rPr>
            </a:br>
            <a:r>
              <a:rPr lang="tr-TR" sz="900" dirty="0">
                <a:solidFill>
                  <a:srgbClr val="D93F33"/>
                </a:solidFill>
                <a:latin typeface="Arial Nova Light" panose="020B0304020202020204" pitchFamily="34" charset="0"/>
              </a:rPr>
              <a:t>tarafından finanse edilmektedir</a:t>
            </a:r>
          </a:p>
        </p:txBody>
      </p:sp>
      <p:sp>
        <p:nvSpPr>
          <p:cNvPr id="8" name="7 Metin kutusu"/>
          <p:cNvSpPr txBox="1"/>
          <p:nvPr/>
        </p:nvSpPr>
        <p:spPr>
          <a:xfrm>
            <a:off x="604157" y="682752"/>
            <a:ext cx="10463995" cy="6432530"/>
          </a:xfrm>
          <a:prstGeom prst="rect">
            <a:avLst/>
          </a:prstGeom>
          <a:noFill/>
        </p:spPr>
        <p:txBody>
          <a:bodyPr wrap="square" rtlCol="0">
            <a:spAutoFit/>
          </a:bodyPr>
          <a:lstStyle/>
          <a:p>
            <a:pPr algn="ctr"/>
            <a:r>
              <a:rPr lang="tr-TR" sz="2800" b="1" dirty="0">
                <a:solidFill>
                  <a:srgbClr val="C00000"/>
                </a:solidFill>
              </a:rPr>
              <a:t>TÜRKİYE’DE E-TİCARET</a:t>
            </a:r>
          </a:p>
          <a:p>
            <a:endParaRPr lang="tr-TR" dirty="0"/>
          </a:p>
          <a:p>
            <a:pPr marL="285750" indent="-285750">
              <a:buFont typeface="Arial" panose="020B0604020202020204" pitchFamily="34" charset="0"/>
              <a:buChar char="•"/>
            </a:pPr>
            <a:r>
              <a:rPr lang="tr-TR" sz="2400" dirty="0"/>
              <a:t>2020’de Türkiye'de e-ticaret hacmi 2019 yılına göre yüzde 66 artış göstererek  136 milyar liradan 226 milyar 200 milyon liraya yükseldi. (Dünya E-ticaret hacmi: 4,3 trilyon dolar).</a:t>
            </a:r>
          </a:p>
          <a:p>
            <a:pPr marL="285750" indent="-285750">
              <a:buFont typeface="Arial" panose="020B0604020202020204" pitchFamily="34" charset="0"/>
              <a:buChar char="•"/>
            </a:pPr>
            <a:r>
              <a:rPr lang="tr-TR" sz="2400" dirty="0"/>
              <a:t>E-ticaret harcamalarının GSYH'deki oranının 2020'de bir önceki yıla göre yüzde 51,8 arttı.</a:t>
            </a:r>
          </a:p>
          <a:p>
            <a:pPr marL="285750" indent="-285750">
              <a:buFont typeface="Arial" panose="020B0604020202020204" pitchFamily="34" charset="0"/>
              <a:buChar char="•"/>
            </a:pPr>
            <a:r>
              <a:rPr lang="tr-TR" sz="2400" dirty="0"/>
              <a:t>% 91,4’ü yurt içi harcamalar (207 milyar lira), % 4,2’si diğer ülkelerin Türkiye’nin e-ticaret sitelerinden yapılan harcamalar (9,3 milyar lira) , % 4,4’ü ise yurtdışından alımlardan (9,9 milyar lira) oluşuyor.  </a:t>
            </a:r>
          </a:p>
          <a:p>
            <a:pPr marL="285750" indent="-285750">
              <a:buFont typeface="Arial" panose="020B0604020202020204" pitchFamily="34" charset="0"/>
              <a:buChar char="•"/>
            </a:pPr>
            <a:r>
              <a:rPr lang="tr-TR" sz="2400" dirty="0"/>
              <a:t>E-ticaret hacminin genel ticarete oranı 2019 yılında yüzde 9,8 iken, 2020 yılında 5,9 puan artışla ortalama yüzde 15,7’ye çıktı.</a:t>
            </a:r>
            <a:br>
              <a:rPr lang="tr-TR" sz="2400" dirty="0"/>
            </a:br>
            <a:r>
              <a:rPr lang="tr-TR" sz="2400" dirty="0"/>
              <a:t>Toplam e-ticaret içinde perakendenin payı % 64.</a:t>
            </a:r>
          </a:p>
          <a:p>
            <a:pPr marL="285750" indent="-285750">
              <a:buFont typeface="Arial" panose="020B0604020202020204" pitchFamily="34" charset="0"/>
              <a:buChar char="•"/>
            </a:pPr>
            <a:r>
              <a:rPr lang="tr-TR" sz="2400" dirty="0"/>
              <a:t>E-ticarette sipariş adetleri 2019’a göre % 68 artarak 1 milyar 366 milyondan 2 milyar 297 milyona yükseldi. </a:t>
            </a:r>
            <a:br>
              <a:rPr lang="tr-TR" sz="2400" dirty="0"/>
            </a:br>
            <a:br>
              <a:rPr lang="tr-TR" dirty="0"/>
            </a:br>
            <a:br>
              <a:rPr lang="tr-TR" dirty="0"/>
            </a:br>
            <a:r>
              <a:rPr lang="tr-TR" dirty="0"/>
              <a:t>.</a:t>
            </a:r>
          </a:p>
        </p:txBody>
      </p:sp>
    </p:spTree>
    <p:extLst>
      <p:ext uri="{BB962C8B-B14F-4D97-AF65-F5344CB8AC3E}">
        <p14:creationId xmlns:p14="http://schemas.microsoft.com/office/powerpoint/2010/main" val="3888133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F51EBEB-39E8-49C4-832F-059B56A7F78C}"/>
              </a:ext>
            </a:extLst>
          </p:cNvPr>
          <p:cNvSpPr>
            <a:spLocks noGrp="1"/>
          </p:cNvSpPr>
          <p:nvPr>
            <p:ph idx="1"/>
          </p:nvPr>
        </p:nvSpPr>
        <p:spPr>
          <a:xfrm>
            <a:off x="6090574" y="1338628"/>
            <a:ext cx="4977578" cy="3639289"/>
          </a:xfrm>
        </p:spPr>
        <p:txBody>
          <a:bodyPr anchor="ctr">
            <a:normAutofit/>
          </a:bodyPr>
          <a:lstStyle/>
          <a:p>
            <a:pPr marL="0" indent="0">
              <a:buNone/>
            </a:pPr>
            <a:endParaRPr lang="x-none" sz="3600" dirty="0">
              <a:solidFill>
                <a:schemeClr val="accent1">
                  <a:lumMod val="75000"/>
                </a:schemeClr>
              </a:solidFill>
              <a:latin typeface="Arial Nova" panose="020B0504020202020204" pitchFamily="34" charset="0"/>
              <a:ea typeface="+mj-ea"/>
              <a:cs typeface="+mj-cs"/>
            </a:endParaRPr>
          </a:p>
          <a:p>
            <a:pPr marL="0" indent="0">
              <a:buNone/>
            </a:pPr>
            <a:endParaRPr lang="x-none" sz="2000" dirty="0">
              <a:solidFill>
                <a:srgbClr val="000000"/>
              </a:solidFill>
              <a:latin typeface="Arial Nova" panose="020B0504020202020204" pitchFamily="34" charset="0"/>
            </a:endParaRPr>
          </a:p>
        </p:txBody>
      </p:sp>
      <p:sp>
        <p:nvSpPr>
          <p:cNvPr id="4" name="Rectangle 3">
            <a:extLst>
              <a:ext uri="{FF2B5EF4-FFF2-40B4-BE49-F238E27FC236}">
                <a16:creationId xmlns:a16="http://schemas.microsoft.com/office/drawing/2014/main" id="{F901648B-F7DD-419E-9A04-A783BE016CA7}"/>
              </a:ext>
            </a:extLst>
          </p:cNvPr>
          <p:cNvSpPr/>
          <p:nvPr/>
        </p:nvSpPr>
        <p:spPr>
          <a:xfrm>
            <a:off x="0" y="6127931"/>
            <a:ext cx="12192000" cy="730069"/>
          </a:xfrm>
          <a:prstGeom prst="rect">
            <a:avLst/>
          </a:prstGeom>
          <a:gradFill flip="none" rotWithShape="1">
            <a:gsLst>
              <a:gs pos="0">
                <a:schemeClr val="accent1">
                  <a:lumMod val="5000"/>
                  <a:lumOff val="95000"/>
                </a:schemeClr>
              </a:gs>
              <a:gs pos="58000">
                <a:schemeClr val="accent1">
                  <a:lumMod val="45000"/>
                  <a:lumOff val="55000"/>
                </a:schemeClr>
              </a:gs>
              <a:gs pos="71000">
                <a:schemeClr val="accent1">
                  <a:lumMod val="54000"/>
                  <a:lumOff val="46000"/>
                </a:schemeClr>
              </a:gs>
              <a:gs pos="100000">
                <a:schemeClr val="accent1">
                  <a:lumMod val="30000"/>
                  <a:lumOff val="70000"/>
                </a:schemeClr>
              </a:gs>
            </a:gsLst>
            <a:lin ang="9000000" scaled="0"/>
            <a:tileRect/>
          </a:gradFill>
          <a:ln>
            <a:noFill/>
          </a:ln>
          <a:effectLst>
            <a:glow>
              <a:schemeClr val="accent1">
                <a:alpha val="4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 name="Picture 12" descr="A close up of a sign&#10;&#10;Description automatically generated">
            <a:extLst>
              <a:ext uri="{FF2B5EF4-FFF2-40B4-BE49-F238E27FC236}">
                <a16:creationId xmlns:a16="http://schemas.microsoft.com/office/drawing/2014/main" id="{AD2D2CE1-D21D-4185-B168-FF7312B27080}"/>
              </a:ext>
            </a:extLst>
          </p:cNvPr>
          <p:cNvPicPr>
            <a:picLocks noChangeAspect="1"/>
          </p:cNvPicPr>
          <p:nvPr/>
        </p:nvPicPr>
        <p:blipFill>
          <a:blip r:embed="rId3" cstate="print"/>
          <a:stretch>
            <a:fillRect/>
          </a:stretch>
        </p:blipFill>
        <p:spPr>
          <a:xfrm>
            <a:off x="755458" y="5631297"/>
            <a:ext cx="1987742" cy="838808"/>
          </a:xfrm>
          <a:prstGeom prst="rect">
            <a:avLst/>
          </a:prstGeom>
        </p:spPr>
      </p:pic>
      <p:pic>
        <p:nvPicPr>
          <p:cNvPr id="15" name="Picture 14" descr="A close up of a sign&#10;&#10;Description automatically generated">
            <a:extLst>
              <a:ext uri="{FF2B5EF4-FFF2-40B4-BE49-F238E27FC236}">
                <a16:creationId xmlns:a16="http://schemas.microsoft.com/office/drawing/2014/main" id="{BFF3460D-5CD3-4806-96C6-158879FC96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0023" y="6245399"/>
            <a:ext cx="1602607" cy="516174"/>
          </a:xfrm>
          <a:prstGeom prst="rect">
            <a:avLst/>
          </a:prstGeom>
        </p:spPr>
      </p:pic>
      <p:sp>
        <p:nvSpPr>
          <p:cNvPr id="2" name="TextBox 1">
            <a:extLst>
              <a:ext uri="{FF2B5EF4-FFF2-40B4-BE49-F238E27FC236}">
                <a16:creationId xmlns:a16="http://schemas.microsoft.com/office/drawing/2014/main" id="{BA3B380E-C7BF-4798-81EC-E7A1FDAA3AEC}"/>
              </a:ext>
            </a:extLst>
          </p:cNvPr>
          <p:cNvSpPr txBox="1"/>
          <p:nvPr/>
        </p:nvSpPr>
        <p:spPr>
          <a:xfrm>
            <a:off x="-265208" y="6413873"/>
            <a:ext cx="4029075" cy="369332"/>
          </a:xfrm>
          <a:prstGeom prst="rect">
            <a:avLst/>
          </a:prstGeom>
          <a:noFill/>
        </p:spPr>
        <p:txBody>
          <a:bodyPr wrap="square" rtlCol="0">
            <a:spAutoFit/>
          </a:bodyPr>
          <a:lstStyle/>
          <a:p>
            <a:pPr algn="ctr"/>
            <a:r>
              <a:rPr lang="tr-TR" sz="900" dirty="0">
                <a:solidFill>
                  <a:srgbClr val="D93F33"/>
                </a:solidFill>
                <a:latin typeface="Arial Nova Light" panose="020B0304020202020204" pitchFamily="34" charset="0"/>
              </a:rPr>
              <a:t>Bu proje Avrupa Birliği ve Türkiye Cumhuriyeti </a:t>
            </a:r>
            <a:br>
              <a:rPr lang="x-none" sz="900" dirty="0">
                <a:solidFill>
                  <a:srgbClr val="D93F33"/>
                </a:solidFill>
                <a:latin typeface="Arial Nova Light" panose="020B0304020202020204" pitchFamily="34" charset="0"/>
              </a:rPr>
            </a:br>
            <a:r>
              <a:rPr lang="tr-TR" sz="900" dirty="0">
                <a:solidFill>
                  <a:srgbClr val="D93F33"/>
                </a:solidFill>
                <a:latin typeface="Arial Nova Light" panose="020B0304020202020204" pitchFamily="34" charset="0"/>
              </a:rPr>
              <a:t>tarafından finanse edilmektedir</a:t>
            </a:r>
          </a:p>
        </p:txBody>
      </p:sp>
      <p:sp>
        <p:nvSpPr>
          <p:cNvPr id="55298" name="AutoShape 2" descr="E-Commerce | ENC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tr-TR"/>
          </a:p>
        </p:txBody>
      </p:sp>
      <p:sp>
        <p:nvSpPr>
          <p:cNvPr id="55300" name="AutoShape 4" descr="E-Commerce | ENC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tr-TR"/>
          </a:p>
        </p:txBody>
      </p:sp>
      <p:sp>
        <p:nvSpPr>
          <p:cNvPr id="55302" name="AutoShape 6" descr="E-Commerce | ENC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tr-TR"/>
          </a:p>
        </p:txBody>
      </p:sp>
      <p:sp>
        <p:nvSpPr>
          <p:cNvPr id="11" name="10 Metin kutusu"/>
          <p:cNvSpPr txBox="1"/>
          <p:nvPr/>
        </p:nvSpPr>
        <p:spPr>
          <a:xfrm>
            <a:off x="460375" y="336922"/>
            <a:ext cx="11394168" cy="5816977"/>
          </a:xfrm>
          <a:prstGeom prst="rect">
            <a:avLst/>
          </a:prstGeom>
          <a:noFill/>
        </p:spPr>
        <p:txBody>
          <a:bodyPr wrap="square" rtlCol="0">
            <a:spAutoFit/>
          </a:bodyPr>
          <a:lstStyle/>
          <a:p>
            <a:pPr marL="285750" indent="-285750">
              <a:buFont typeface="Arial" panose="020B0604020202020204" pitchFamily="34" charset="0"/>
              <a:buChar char="•"/>
            </a:pPr>
            <a:r>
              <a:rPr lang="tr-TR" sz="2400" dirty="0"/>
              <a:t>Elektronik Ticaret Gümrük Beyannamesi (ETGB) ve Detaylı Beyannamede (TCGB) e-ticaret kutucuğunun bulunduğu alan haziran 2020 itibarıyla devreye alındı.</a:t>
            </a:r>
          </a:p>
          <a:p>
            <a:pPr marL="285750" indent="-285750">
              <a:buFont typeface="Arial" panose="020B0604020202020204" pitchFamily="34" charset="0"/>
              <a:buChar char="•"/>
            </a:pPr>
            <a:endParaRPr lang="tr-TR" sz="2400" dirty="0"/>
          </a:p>
          <a:p>
            <a:pPr marL="285750" indent="-285750">
              <a:buFont typeface="Arial" panose="020B0604020202020204" pitchFamily="34" charset="0"/>
              <a:buChar char="•"/>
            </a:pPr>
            <a:r>
              <a:rPr lang="tr-TR" sz="2400" dirty="0"/>
              <a:t>Haziran-Aralık 2020 dönemi için, Türkiye genel ihracat rakamı 108 milyar 71 milyon dolar iken, aynı dönemde e-ihracat rakamı 1 milyar 421 milyon dolar olarak gerçekleşti. </a:t>
            </a:r>
          </a:p>
          <a:p>
            <a:pPr marL="285750" indent="-285750">
              <a:buFont typeface="Arial" panose="020B0604020202020204" pitchFamily="34" charset="0"/>
              <a:buChar char="•"/>
            </a:pPr>
            <a:endParaRPr lang="tr-TR" sz="2400" dirty="0"/>
          </a:p>
          <a:p>
            <a:pPr marL="285750" indent="-285750">
              <a:buFont typeface="Arial" panose="020B0604020202020204" pitchFamily="34" charset="0"/>
              <a:buChar char="•"/>
            </a:pPr>
            <a:r>
              <a:rPr lang="tr-TR" sz="2400" dirty="0"/>
              <a:t>Söz konusu altı aylık dönemde e-ihracatın genel ihracata oranı ise yüzde 1,3 olarak tespit edildi. Bu oran dünyada yaklaşık yüzde 4,4 seviyesinde.</a:t>
            </a:r>
            <a:br>
              <a:rPr lang="tr-TR" sz="2400" dirty="0"/>
            </a:br>
            <a:br>
              <a:rPr lang="tr-TR" sz="2400" dirty="0"/>
            </a:br>
            <a:r>
              <a:rPr lang="tr-TR" sz="2400" dirty="0"/>
              <a:t>E-ticaret harcamalarının gayri safi yurtiçi hasıladaki oranı 2019’a  göre yüzde 51,8'lik önemli bir artışla yüzde 4,1 olarak gerçekleşti.</a:t>
            </a:r>
          </a:p>
          <a:p>
            <a:pPr marL="285750" indent="-285750">
              <a:buFont typeface="Arial" panose="020B0604020202020204" pitchFamily="34" charset="0"/>
              <a:buChar char="•"/>
            </a:pPr>
            <a:endParaRPr lang="tr-TR" sz="2400" dirty="0"/>
          </a:p>
          <a:p>
            <a:pPr marL="285750" indent="-285750">
              <a:buFont typeface="Arial" panose="020B0604020202020204" pitchFamily="34" charset="0"/>
              <a:buChar char="•"/>
            </a:pPr>
            <a:r>
              <a:rPr lang="tr-TR" sz="2400" dirty="0"/>
              <a:t>E-ticaret hacminin genel ticarete oranı 2019 yılında yüzde 9,8 iken, 2020 yılında 5,9 puan artışla ortalama yüzde 15,7’ye yükseldi.</a:t>
            </a:r>
          </a:p>
          <a:p>
            <a:br>
              <a:rPr lang="tr-TR" dirty="0"/>
            </a:br>
            <a:endParaRPr lang="tr-TR" dirty="0"/>
          </a:p>
        </p:txBody>
      </p:sp>
    </p:spTree>
    <p:extLst>
      <p:ext uri="{BB962C8B-B14F-4D97-AF65-F5344CB8AC3E}">
        <p14:creationId xmlns:p14="http://schemas.microsoft.com/office/powerpoint/2010/main" val="3888133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F51EBEB-39E8-49C4-832F-059B56A7F78C}"/>
              </a:ext>
            </a:extLst>
          </p:cNvPr>
          <p:cNvSpPr>
            <a:spLocks noGrp="1"/>
          </p:cNvSpPr>
          <p:nvPr>
            <p:ph idx="1"/>
          </p:nvPr>
        </p:nvSpPr>
        <p:spPr>
          <a:xfrm>
            <a:off x="6090574" y="1338628"/>
            <a:ext cx="4977578" cy="3639289"/>
          </a:xfrm>
        </p:spPr>
        <p:txBody>
          <a:bodyPr anchor="ctr">
            <a:normAutofit/>
          </a:bodyPr>
          <a:lstStyle/>
          <a:p>
            <a:pPr marL="0" indent="0">
              <a:buNone/>
            </a:pPr>
            <a:endParaRPr lang="x-none" sz="3600" dirty="0">
              <a:solidFill>
                <a:schemeClr val="accent1">
                  <a:lumMod val="75000"/>
                </a:schemeClr>
              </a:solidFill>
              <a:latin typeface="Arial Nova" panose="020B0504020202020204" pitchFamily="34" charset="0"/>
              <a:ea typeface="+mj-ea"/>
              <a:cs typeface="+mj-cs"/>
            </a:endParaRPr>
          </a:p>
          <a:p>
            <a:pPr marL="0" indent="0">
              <a:buNone/>
            </a:pPr>
            <a:endParaRPr lang="x-none" sz="2000" dirty="0">
              <a:solidFill>
                <a:srgbClr val="000000"/>
              </a:solidFill>
              <a:latin typeface="Arial Nova" panose="020B0504020202020204" pitchFamily="34" charset="0"/>
            </a:endParaRPr>
          </a:p>
        </p:txBody>
      </p:sp>
      <p:sp>
        <p:nvSpPr>
          <p:cNvPr id="4" name="Rectangle 3">
            <a:extLst>
              <a:ext uri="{FF2B5EF4-FFF2-40B4-BE49-F238E27FC236}">
                <a16:creationId xmlns:a16="http://schemas.microsoft.com/office/drawing/2014/main" id="{F901648B-F7DD-419E-9A04-A783BE016CA7}"/>
              </a:ext>
            </a:extLst>
          </p:cNvPr>
          <p:cNvSpPr/>
          <p:nvPr/>
        </p:nvSpPr>
        <p:spPr>
          <a:xfrm>
            <a:off x="0" y="6127931"/>
            <a:ext cx="12192000" cy="730069"/>
          </a:xfrm>
          <a:prstGeom prst="rect">
            <a:avLst/>
          </a:prstGeom>
          <a:gradFill flip="none" rotWithShape="1">
            <a:gsLst>
              <a:gs pos="0">
                <a:schemeClr val="accent1">
                  <a:lumMod val="5000"/>
                  <a:lumOff val="95000"/>
                </a:schemeClr>
              </a:gs>
              <a:gs pos="58000">
                <a:schemeClr val="accent1">
                  <a:lumMod val="45000"/>
                  <a:lumOff val="55000"/>
                </a:schemeClr>
              </a:gs>
              <a:gs pos="71000">
                <a:schemeClr val="accent1">
                  <a:lumMod val="54000"/>
                  <a:lumOff val="46000"/>
                </a:schemeClr>
              </a:gs>
              <a:gs pos="100000">
                <a:schemeClr val="accent1">
                  <a:lumMod val="30000"/>
                  <a:lumOff val="70000"/>
                </a:schemeClr>
              </a:gs>
            </a:gsLst>
            <a:lin ang="9000000" scaled="0"/>
            <a:tileRect/>
          </a:gradFill>
          <a:ln>
            <a:noFill/>
          </a:ln>
          <a:effectLst>
            <a:glow>
              <a:schemeClr val="accent1">
                <a:alpha val="4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 name="Picture 12" descr="A close up of a sign&#10;&#10;Description automatically generated">
            <a:extLst>
              <a:ext uri="{FF2B5EF4-FFF2-40B4-BE49-F238E27FC236}">
                <a16:creationId xmlns:a16="http://schemas.microsoft.com/office/drawing/2014/main" id="{AD2D2CE1-D21D-4185-B168-FF7312B27080}"/>
              </a:ext>
            </a:extLst>
          </p:cNvPr>
          <p:cNvPicPr>
            <a:picLocks noChangeAspect="1"/>
          </p:cNvPicPr>
          <p:nvPr/>
        </p:nvPicPr>
        <p:blipFill>
          <a:blip r:embed="rId3" cstate="print"/>
          <a:stretch>
            <a:fillRect/>
          </a:stretch>
        </p:blipFill>
        <p:spPr>
          <a:xfrm>
            <a:off x="755458" y="5631297"/>
            <a:ext cx="1987742" cy="838808"/>
          </a:xfrm>
          <a:prstGeom prst="rect">
            <a:avLst/>
          </a:prstGeom>
        </p:spPr>
      </p:pic>
      <p:pic>
        <p:nvPicPr>
          <p:cNvPr id="15" name="Picture 14" descr="A close up of a sign&#10;&#10;Description automatically generated">
            <a:extLst>
              <a:ext uri="{FF2B5EF4-FFF2-40B4-BE49-F238E27FC236}">
                <a16:creationId xmlns:a16="http://schemas.microsoft.com/office/drawing/2014/main" id="{BFF3460D-5CD3-4806-96C6-158879FC96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0023" y="6245399"/>
            <a:ext cx="1602607" cy="516174"/>
          </a:xfrm>
          <a:prstGeom prst="rect">
            <a:avLst/>
          </a:prstGeom>
        </p:spPr>
      </p:pic>
      <p:sp>
        <p:nvSpPr>
          <p:cNvPr id="2" name="TextBox 1">
            <a:extLst>
              <a:ext uri="{FF2B5EF4-FFF2-40B4-BE49-F238E27FC236}">
                <a16:creationId xmlns:a16="http://schemas.microsoft.com/office/drawing/2014/main" id="{BA3B380E-C7BF-4798-81EC-E7A1FDAA3AEC}"/>
              </a:ext>
            </a:extLst>
          </p:cNvPr>
          <p:cNvSpPr txBox="1"/>
          <p:nvPr/>
        </p:nvSpPr>
        <p:spPr>
          <a:xfrm>
            <a:off x="-265208" y="6413873"/>
            <a:ext cx="4029075" cy="369332"/>
          </a:xfrm>
          <a:prstGeom prst="rect">
            <a:avLst/>
          </a:prstGeom>
          <a:noFill/>
        </p:spPr>
        <p:txBody>
          <a:bodyPr wrap="square" rtlCol="0">
            <a:spAutoFit/>
          </a:bodyPr>
          <a:lstStyle/>
          <a:p>
            <a:pPr algn="ctr"/>
            <a:r>
              <a:rPr lang="tr-TR" sz="900" dirty="0">
                <a:solidFill>
                  <a:srgbClr val="D93F33"/>
                </a:solidFill>
                <a:latin typeface="Arial Nova Light" panose="020B0304020202020204" pitchFamily="34" charset="0"/>
              </a:rPr>
              <a:t>Bu proje Avrupa Birliği ve Türkiye Cumhuriyeti </a:t>
            </a:r>
            <a:br>
              <a:rPr lang="x-none" sz="900" dirty="0">
                <a:solidFill>
                  <a:srgbClr val="D93F33"/>
                </a:solidFill>
                <a:latin typeface="Arial Nova Light" panose="020B0304020202020204" pitchFamily="34" charset="0"/>
              </a:rPr>
            </a:br>
            <a:r>
              <a:rPr lang="tr-TR" sz="900" dirty="0">
                <a:solidFill>
                  <a:srgbClr val="D93F33"/>
                </a:solidFill>
                <a:latin typeface="Arial Nova Light" panose="020B0304020202020204" pitchFamily="34" charset="0"/>
              </a:rPr>
              <a:t>tarafından finanse edilmektedir</a:t>
            </a:r>
          </a:p>
        </p:txBody>
      </p:sp>
      <p:sp>
        <p:nvSpPr>
          <p:cNvPr id="7" name="6 Metin kutusu"/>
          <p:cNvSpPr txBox="1"/>
          <p:nvPr/>
        </p:nvSpPr>
        <p:spPr>
          <a:xfrm>
            <a:off x="1024128" y="536448"/>
            <a:ext cx="10216896" cy="5816977"/>
          </a:xfrm>
          <a:prstGeom prst="rect">
            <a:avLst/>
          </a:prstGeom>
          <a:noFill/>
        </p:spPr>
        <p:txBody>
          <a:bodyPr wrap="square" rtlCol="0">
            <a:spAutoFit/>
          </a:bodyPr>
          <a:lstStyle/>
          <a:p>
            <a:pPr algn="ctr"/>
            <a:r>
              <a:rPr lang="tr-TR" sz="2400" b="1" dirty="0">
                <a:solidFill>
                  <a:srgbClr val="C00000"/>
                </a:solidFill>
              </a:rPr>
              <a:t>SEKTÖREL DAĞILIMDA DEĞİŞİM</a:t>
            </a:r>
          </a:p>
          <a:p>
            <a:endParaRPr lang="tr-TR" dirty="0"/>
          </a:p>
          <a:p>
            <a:pPr marL="285750" indent="-285750">
              <a:buFont typeface="Arial" panose="020B0604020202020204" pitchFamily="34" charset="0"/>
              <a:buChar char="•"/>
            </a:pPr>
            <a:r>
              <a:rPr lang="tr-TR" sz="2400" dirty="0"/>
              <a:t>Beyaz eşya: yüzde 129 artış</a:t>
            </a:r>
          </a:p>
          <a:p>
            <a:pPr marL="285750" indent="-285750">
              <a:buFont typeface="Arial" panose="020B0604020202020204" pitchFamily="34" charset="0"/>
              <a:buChar char="•"/>
            </a:pPr>
            <a:r>
              <a:rPr lang="tr-TR" sz="2400" dirty="0"/>
              <a:t>Giyim, ayakkabı ve aksesuar: %38 artış</a:t>
            </a:r>
          </a:p>
          <a:p>
            <a:pPr marL="285750" indent="-285750">
              <a:buFont typeface="Arial" panose="020B0604020202020204" pitchFamily="34" charset="0"/>
              <a:buChar char="•"/>
            </a:pPr>
            <a:r>
              <a:rPr lang="tr-TR" sz="2400" dirty="0"/>
              <a:t>Elektronik: % 56 artış</a:t>
            </a:r>
          </a:p>
          <a:p>
            <a:pPr marL="285750" indent="-285750">
              <a:buFont typeface="Arial" panose="020B0604020202020204" pitchFamily="34" charset="0"/>
              <a:buChar char="•"/>
            </a:pPr>
            <a:r>
              <a:rPr lang="tr-TR" sz="2400" dirty="0"/>
              <a:t>Yemek: % 61 artış</a:t>
            </a:r>
          </a:p>
          <a:p>
            <a:pPr marL="285750" indent="-285750">
              <a:buFont typeface="Arial" panose="020B0604020202020204" pitchFamily="34" charset="0"/>
              <a:buChar char="•"/>
            </a:pPr>
            <a:r>
              <a:rPr lang="tr-TR" sz="2400" dirty="0"/>
              <a:t>Ev, bahçe, mobilya, dekorasyon: % 105 artış</a:t>
            </a:r>
          </a:p>
          <a:p>
            <a:pPr marL="285750" indent="-285750">
              <a:buFont typeface="Arial" panose="020B0604020202020204" pitchFamily="34" charset="0"/>
              <a:buChar char="•"/>
            </a:pPr>
            <a:r>
              <a:rPr lang="tr-TR" sz="2400" dirty="0"/>
              <a:t>Gıda süpermarket: % 200 üzeri</a:t>
            </a:r>
          </a:p>
          <a:p>
            <a:pPr marL="285750" indent="-285750">
              <a:buFont typeface="Arial" panose="020B0604020202020204" pitchFamily="34" charset="0"/>
              <a:buChar char="•"/>
            </a:pPr>
            <a:r>
              <a:rPr lang="tr-TR" sz="2400" dirty="0"/>
              <a:t>Eğitim ve danışmanlık: % 43</a:t>
            </a:r>
          </a:p>
          <a:p>
            <a:pPr marL="285750" indent="-285750">
              <a:buFont typeface="Arial" panose="020B0604020202020204" pitchFamily="34" charset="0"/>
              <a:buChar char="•"/>
            </a:pPr>
            <a:r>
              <a:rPr lang="tr-TR" sz="2400" dirty="0"/>
              <a:t>Çiçekçilik: % 100</a:t>
            </a:r>
          </a:p>
          <a:p>
            <a:pPr marL="285750" indent="-285750">
              <a:buFont typeface="Arial" panose="020B0604020202020204" pitchFamily="34" charset="0"/>
              <a:buChar char="•"/>
            </a:pPr>
            <a:r>
              <a:rPr lang="tr-TR" sz="2400" dirty="0"/>
              <a:t>Metalürji ve kimya: % 189</a:t>
            </a:r>
          </a:p>
          <a:p>
            <a:pPr marL="285750" indent="-285750">
              <a:buFont typeface="Arial" panose="020B0604020202020204" pitchFamily="34" charset="0"/>
              <a:buChar char="•"/>
            </a:pPr>
            <a:r>
              <a:rPr lang="tr-TR" sz="2400" dirty="0"/>
              <a:t>Hava yolları, seyahat, konaklama, eğlence ve sanat: % 46 düşüş</a:t>
            </a:r>
          </a:p>
          <a:p>
            <a:br>
              <a:rPr lang="tr-TR" dirty="0"/>
            </a:br>
            <a:br>
              <a:rPr lang="tr-TR" dirty="0"/>
            </a:br>
            <a:br>
              <a:rPr lang="tr-TR" dirty="0"/>
            </a:br>
            <a:br>
              <a:rPr lang="tr-TR" dirty="0"/>
            </a:br>
            <a:endParaRPr lang="tr-TR" dirty="0"/>
          </a:p>
        </p:txBody>
      </p:sp>
    </p:spTree>
    <p:extLst>
      <p:ext uri="{BB962C8B-B14F-4D97-AF65-F5344CB8AC3E}">
        <p14:creationId xmlns:p14="http://schemas.microsoft.com/office/powerpoint/2010/main" val="3888133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F51EBEB-39E8-49C4-832F-059B56A7F78C}"/>
              </a:ext>
            </a:extLst>
          </p:cNvPr>
          <p:cNvSpPr>
            <a:spLocks noGrp="1"/>
          </p:cNvSpPr>
          <p:nvPr>
            <p:ph idx="1"/>
          </p:nvPr>
        </p:nvSpPr>
        <p:spPr>
          <a:xfrm>
            <a:off x="6090574" y="1338628"/>
            <a:ext cx="4977578" cy="3639289"/>
          </a:xfrm>
        </p:spPr>
        <p:txBody>
          <a:bodyPr anchor="ctr">
            <a:normAutofit/>
          </a:bodyPr>
          <a:lstStyle/>
          <a:p>
            <a:pPr marL="0" indent="0">
              <a:buNone/>
            </a:pPr>
            <a:endParaRPr lang="x-none" sz="3600" dirty="0">
              <a:solidFill>
                <a:schemeClr val="accent1">
                  <a:lumMod val="75000"/>
                </a:schemeClr>
              </a:solidFill>
              <a:latin typeface="Arial Nova" panose="020B0504020202020204" pitchFamily="34" charset="0"/>
              <a:ea typeface="+mj-ea"/>
              <a:cs typeface="+mj-cs"/>
            </a:endParaRPr>
          </a:p>
          <a:p>
            <a:pPr marL="0" indent="0">
              <a:buNone/>
            </a:pPr>
            <a:endParaRPr lang="x-none" sz="2000" dirty="0">
              <a:solidFill>
                <a:srgbClr val="000000"/>
              </a:solidFill>
              <a:latin typeface="Arial Nova" panose="020B0504020202020204" pitchFamily="34" charset="0"/>
            </a:endParaRPr>
          </a:p>
        </p:txBody>
      </p:sp>
      <p:sp>
        <p:nvSpPr>
          <p:cNvPr id="4" name="Rectangle 3">
            <a:extLst>
              <a:ext uri="{FF2B5EF4-FFF2-40B4-BE49-F238E27FC236}">
                <a16:creationId xmlns:a16="http://schemas.microsoft.com/office/drawing/2014/main" id="{F901648B-F7DD-419E-9A04-A783BE016CA7}"/>
              </a:ext>
            </a:extLst>
          </p:cNvPr>
          <p:cNvSpPr/>
          <p:nvPr/>
        </p:nvSpPr>
        <p:spPr>
          <a:xfrm>
            <a:off x="0" y="6127931"/>
            <a:ext cx="12192000" cy="730069"/>
          </a:xfrm>
          <a:prstGeom prst="rect">
            <a:avLst/>
          </a:prstGeom>
          <a:gradFill flip="none" rotWithShape="1">
            <a:gsLst>
              <a:gs pos="0">
                <a:schemeClr val="accent1">
                  <a:lumMod val="5000"/>
                  <a:lumOff val="95000"/>
                </a:schemeClr>
              </a:gs>
              <a:gs pos="58000">
                <a:schemeClr val="accent1">
                  <a:lumMod val="45000"/>
                  <a:lumOff val="55000"/>
                </a:schemeClr>
              </a:gs>
              <a:gs pos="71000">
                <a:schemeClr val="accent1">
                  <a:lumMod val="54000"/>
                  <a:lumOff val="46000"/>
                </a:schemeClr>
              </a:gs>
              <a:gs pos="100000">
                <a:schemeClr val="accent1">
                  <a:lumMod val="30000"/>
                  <a:lumOff val="70000"/>
                </a:schemeClr>
              </a:gs>
            </a:gsLst>
            <a:lin ang="9000000" scaled="0"/>
            <a:tileRect/>
          </a:gradFill>
          <a:ln>
            <a:noFill/>
          </a:ln>
          <a:effectLst>
            <a:glow>
              <a:schemeClr val="accent1">
                <a:alpha val="4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 name="Picture 12" descr="A close up of a sign&#10;&#10;Description automatically generated">
            <a:extLst>
              <a:ext uri="{FF2B5EF4-FFF2-40B4-BE49-F238E27FC236}">
                <a16:creationId xmlns:a16="http://schemas.microsoft.com/office/drawing/2014/main" id="{AD2D2CE1-D21D-4185-B168-FF7312B27080}"/>
              </a:ext>
            </a:extLst>
          </p:cNvPr>
          <p:cNvPicPr>
            <a:picLocks noChangeAspect="1"/>
          </p:cNvPicPr>
          <p:nvPr/>
        </p:nvPicPr>
        <p:blipFill>
          <a:blip r:embed="rId3" cstate="print"/>
          <a:stretch>
            <a:fillRect/>
          </a:stretch>
        </p:blipFill>
        <p:spPr>
          <a:xfrm>
            <a:off x="755458" y="5631297"/>
            <a:ext cx="1987742" cy="838808"/>
          </a:xfrm>
          <a:prstGeom prst="rect">
            <a:avLst/>
          </a:prstGeom>
        </p:spPr>
      </p:pic>
      <p:pic>
        <p:nvPicPr>
          <p:cNvPr id="15" name="Picture 14" descr="A close up of a sign&#10;&#10;Description automatically generated">
            <a:extLst>
              <a:ext uri="{FF2B5EF4-FFF2-40B4-BE49-F238E27FC236}">
                <a16:creationId xmlns:a16="http://schemas.microsoft.com/office/drawing/2014/main" id="{BFF3460D-5CD3-4806-96C6-158879FC96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0023" y="6245399"/>
            <a:ext cx="1602607" cy="516174"/>
          </a:xfrm>
          <a:prstGeom prst="rect">
            <a:avLst/>
          </a:prstGeom>
        </p:spPr>
      </p:pic>
      <p:sp>
        <p:nvSpPr>
          <p:cNvPr id="2" name="TextBox 1">
            <a:extLst>
              <a:ext uri="{FF2B5EF4-FFF2-40B4-BE49-F238E27FC236}">
                <a16:creationId xmlns:a16="http://schemas.microsoft.com/office/drawing/2014/main" id="{BA3B380E-C7BF-4798-81EC-E7A1FDAA3AEC}"/>
              </a:ext>
            </a:extLst>
          </p:cNvPr>
          <p:cNvSpPr txBox="1"/>
          <p:nvPr/>
        </p:nvSpPr>
        <p:spPr>
          <a:xfrm>
            <a:off x="-265208" y="6413873"/>
            <a:ext cx="4029075" cy="369332"/>
          </a:xfrm>
          <a:prstGeom prst="rect">
            <a:avLst/>
          </a:prstGeom>
          <a:noFill/>
        </p:spPr>
        <p:txBody>
          <a:bodyPr wrap="square" rtlCol="0">
            <a:spAutoFit/>
          </a:bodyPr>
          <a:lstStyle/>
          <a:p>
            <a:pPr algn="ctr"/>
            <a:r>
              <a:rPr lang="tr-TR" sz="900" dirty="0">
                <a:solidFill>
                  <a:srgbClr val="D93F33"/>
                </a:solidFill>
                <a:latin typeface="Arial Nova Light" panose="020B0304020202020204" pitchFamily="34" charset="0"/>
              </a:rPr>
              <a:t>Bu proje Avrupa Birliği ve Türkiye Cumhuriyeti </a:t>
            </a:r>
            <a:br>
              <a:rPr lang="x-none" sz="900" dirty="0">
                <a:solidFill>
                  <a:srgbClr val="D93F33"/>
                </a:solidFill>
                <a:latin typeface="Arial Nova Light" panose="020B0304020202020204" pitchFamily="34" charset="0"/>
              </a:rPr>
            </a:br>
            <a:r>
              <a:rPr lang="tr-TR" sz="900" dirty="0">
                <a:solidFill>
                  <a:srgbClr val="D93F33"/>
                </a:solidFill>
                <a:latin typeface="Arial Nova Light" panose="020B0304020202020204" pitchFamily="34" charset="0"/>
              </a:rPr>
              <a:t>tarafından finanse edilmektedir</a:t>
            </a:r>
          </a:p>
        </p:txBody>
      </p:sp>
      <p:sp>
        <p:nvSpPr>
          <p:cNvPr id="3" name="Rectangle 2">
            <a:extLst>
              <a:ext uri="{FF2B5EF4-FFF2-40B4-BE49-F238E27FC236}">
                <a16:creationId xmlns:a16="http://schemas.microsoft.com/office/drawing/2014/main" id="{6775B768-A7BF-1D4B-A9D9-9C2287AC2B5B}"/>
              </a:ext>
            </a:extLst>
          </p:cNvPr>
          <p:cNvSpPr/>
          <p:nvPr/>
        </p:nvSpPr>
        <p:spPr>
          <a:xfrm>
            <a:off x="326571" y="526782"/>
            <a:ext cx="11224271" cy="5262979"/>
          </a:xfrm>
          <a:prstGeom prst="rect">
            <a:avLst/>
          </a:prstGeom>
        </p:spPr>
        <p:txBody>
          <a:bodyPr wrap="square">
            <a:spAutoFit/>
          </a:bodyPr>
          <a:lstStyle/>
          <a:p>
            <a:pPr algn="ctr"/>
            <a:r>
              <a:rPr lang="tr-TR" sz="2400" b="1" dirty="0">
                <a:solidFill>
                  <a:srgbClr val="C00000"/>
                </a:solidFill>
              </a:rPr>
              <a:t>E-TİCARETTE ÖDEME YÖNTEMİ</a:t>
            </a:r>
          </a:p>
          <a:p>
            <a:endParaRPr lang="tr-TR" sz="2400" dirty="0"/>
          </a:p>
          <a:p>
            <a:r>
              <a:rPr lang="tr-TR" sz="2400" dirty="0"/>
              <a:t>138,4 milyar lira kartlı ödemeler, </a:t>
            </a:r>
          </a:p>
          <a:p>
            <a:r>
              <a:rPr lang="tr-TR" sz="2400" dirty="0"/>
              <a:t>80,4 milyar lira havale/EFT ödemeleri, </a:t>
            </a:r>
          </a:p>
          <a:p>
            <a:r>
              <a:rPr lang="tr-TR" sz="2400" dirty="0"/>
              <a:t>7,4 milyar lira kapıda ödemeler </a:t>
            </a:r>
          </a:p>
          <a:p>
            <a:endParaRPr lang="tr-TR" sz="2400" dirty="0"/>
          </a:p>
          <a:p>
            <a:r>
              <a:rPr lang="tr-TR" sz="2400" dirty="0"/>
              <a:t>Toplam site ziyaretlerinin e-ticarete dönüşüm oranı: % 1,8</a:t>
            </a:r>
          </a:p>
          <a:p>
            <a:r>
              <a:rPr lang="tr-TR" sz="2400" dirty="0"/>
              <a:t>DÜNYADA % 2,6</a:t>
            </a:r>
          </a:p>
          <a:p>
            <a:endParaRPr lang="tr-TR" sz="2400" dirty="0"/>
          </a:p>
          <a:p>
            <a:r>
              <a:rPr lang="tr-TR" sz="2400" dirty="0"/>
              <a:t>E-TİCARETTE MOBİL TELEFON KULLANMA ORANI: %63 </a:t>
            </a:r>
          </a:p>
          <a:p>
            <a:r>
              <a:rPr lang="tr-TR" sz="2400" dirty="0"/>
              <a:t>(Dünya </a:t>
            </a:r>
            <a:r>
              <a:rPr lang="tr-TR" sz="2400" dirty="0" err="1"/>
              <a:t>ort</a:t>
            </a:r>
            <a:r>
              <a:rPr lang="tr-TR" sz="2400" dirty="0"/>
              <a:t> % 66)</a:t>
            </a:r>
          </a:p>
          <a:p>
            <a:br>
              <a:rPr lang="tr-TR" sz="2400" dirty="0"/>
            </a:br>
            <a:r>
              <a:rPr lang="tr-TR" sz="2400" dirty="0"/>
              <a:t> Aracı hizmet sağlayıcılar üzerinden alışveriş yapanların yüzde 42’sini kadınlar, yüzde 58’ini erkekler oluşturuyor.</a:t>
            </a:r>
            <a:endParaRPr lang="en-TR" sz="2400" dirty="0"/>
          </a:p>
        </p:txBody>
      </p:sp>
    </p:spTree>
    <p:extLst>
      <p:ext uri="{BB962C8B-B14F-4D97-AF65-F5344CB8AC3E}">
        <p14:creationId xmlns:p14="http://schemas.microsoft.com/office/powerpoint/2010/main" val="42915348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F51EBEB-39E8-49C4-832F-059B56A7F78C}"/>
              </a:ext>
            </a:extLst>
          </p:cNvPr>
          <p:cNvSpPr>
            <a:spLocks noGrp="1"/>
          </p:cNvSpPr>
          <p:nvPr>
            <p:ph idx="1"/>
          </p:nvPr>
        </p:nvSpPr>
        <p:spPr>
          <a:xfrm>
            <a:off x="6090574" y="1338628"/>
            <a:ext cx="4977578" cy="3639289"/>
          </a:xfrm>
        </p:spPr>
        <p:txBody>
          <a:bodyPr anchor="ctr">
            <a:normAutofit/>
          </a:bodyPr>
          <a:lstStyle/>
          <a:p>
            <a:pPr marL="0" indent="0">
              <a:buNone/>
            </a:pPr>
            <a:endParaRPr lang="x-none" sz="3600" dirty="0">
              <a:solidFill>
                <a:schemeClr val="accent1">
                  <a:lumMod val="75000"/>
                </a:schemeClr>
              </a:solidFill>
              <a:latin typeface="Arial Nova" panose="020B0504020202020204" pitchFamily="34" charset="0"/>
              <a:ea typeface="+mj-ea"/>
              <a:cs typeface="+mj-cs"/>
            </a:endParaRPr>
          </a:p>
          <a:p>
            <a:pPr marL="0" indent="0">
              <a:buNone/>
            </a:pPr>
            <a:endParaRPr lang="x-none" sz="2000" dirty="0">
              <a:solidFill>
                <a:srgbClr val="000000"/>
              </a:solidFill>
              <a:latin typeface="Arial Nova" panose="020B0504020202020204" pitchFamily="34" charset="0"/>
            </a:endParaRPr>
          </a:p>
        </p:txBody>
      </p:sp>
      <p:sp>
        <p:nvSpPr>
          <p:cNvPr id="4" name="Rectangle 3">
            <a:extLst>
              <a:ext uri="{FF2B5EF4-FFF2-40B4-BE49-F238E27FC236}">
                <a16:creationId xmlns:a16="http://schemas.microsoft.com/office/drawing/2014/main" id="{F901648B-F7DD-419E-9A04-A783BE016CA7}"/>
              </a:ext>
            </a:extLst>
          </p:cNvPr>
          <p:cNvSpPr/>
          <p:nvPr/>
        </p:nvSpPr>
        <p:spPr>
          <a:xfrm>
            <a:off x="0" y="6127931"/>
            <a:ext cx="12192000" cy="730069"/>
          </a:xfrm>
          <a:prstGeom prst="rect">
            <a:avLst/>
          </a:prstGeom>
          <a:gradFill flip="none" rotWithShape="1">
            <a:gsLst>
              <a:gs pos="0">
                <a:schemeClr val="accent1">
                  <a:lumMod val="5000"/>
                  <a:lumOff val="95000"/>
                </a:schemeClr>
              </a:gs>
              <a:gs pos="58000">
                <a:schemeClr val="accent1">
                  <a:lumMod val="45000"/>
                  <a:lumOff val="55000"/>
                </a:schemeClr>
              </a:gs>
              <a:gs pos="71000">
                <a:schemeClr val="accent1">
                  <a:lumMod val="54000"/>
                  <a:lumOff val="46000"/>
                </a:schemeClr>
              </a:gs>
              <a:gs pos="100000">
                <a:schemeClr val="accent1">
                  <a:lumMod val="30000"/>
                  <a:lumOff val="70000"/>
                </a:schemeClr>
              </a:gs>
            </a:gsLst>
            <a:lin ang="9000000" scaled="0"/>
            <a:tileRect/>
          </a:gradFill>
          <a:ln>
            <a:noFill/>
          </a:ln>
          <a:effectLst>
            <a:glow>
              <a:schemeClr val="accent1">
                <a:alpha val="4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 name="Picture 12" descr="A close up of a sign&#10;&#10;Description automatically generated">
            <a:extLst>
              <a:ext uri="{FF2B5EF4-FFF2-40B4-BE49-F238E27FC236}">
                <a16:creationId xmlns:a16="http://schemas.microsoft.com/office/drawing/2014/main" id="{AD2D2CE1-D21D-4185-B168-FF7312B27080}"/>
              </a:ext>
            </a:extLst>
          </p:cNvPr>
          <p:cNvPicPr>
            <a:picLocks noChangeAspect="1"/>
          </p:cNvPicPr>
          <p:nvPr/>
        </p:nvPicPr>
        <p:blipFill>
          <a:blip r:embed="rId3" cstate="print"/>
          <a:stretch>
            <a:fillRect/>
          </a:stretch>
        </p:blipFill>
        <p:spPr>
          <a:xfrm>
            <a:off x="755458" y="5631297"/>
            <a:ext cx="1987742" cy="838808"/>
          </a:xfrm>
          <a:prstGeom prst="rect">
            <a:avLst/>
          </a:prstGeom>
        </p:spPr>
      </p:pic>
      <p:pic>
        <p:nvPicPr>
          <p:cNvPr id="15" name="Picture 14" descr="A close up of a sign&#10;&#10;Description automatically generated">
            <a:extLst>
              <a:ext uri="{FF2B5EF4-FFF2-40B4-BE49-F238E27FC236}">
                <a16:creationId xmlns:a16="http://schemas.microsoft.com/office/drawing/2014/main" id="{BFF3460D-5CD3-4806-96C6-158879FC96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0023" y="6245399"/>
            <a:ext cx="1602607" cy="516174"/>
          </a:xfrm>
          <a:prstGeom prst="rect">
            <a:avLst/>
          </a:prstGeom>
        </p:spPr>
      </p:pic>
      <p:sp>
        <p:nvSpPr>
          <p:cNvPr id="2" name="TextBox 1">
            <a:extLst>
              <a:ext uri="{FF2B5EF4-FFF2-40B4-BE49-F238E27FC236}">
                <a16:creationId xmlns:a16="http://schemas.microsoft.com/office/drawing/2014/main" id="{BA3B380E-C7BF-4798-81EC-E7A1FDAA3AEC}"/>
              </a:ext>
            </a:extLst>
          </p:cNvPr>
          <p:cNvSpPr txBox="1"/>
          <p:nvPr/>
        </p:nvSpPr>
        <p:spPr>
          <a:xfrm>
            <a:off x="-265208" y="6413873"/>
            <a:ext cx="4029075" cy="369332"/>
          </a:xfrm>
          <a:prstGeom prst="rect">
            <a:avLst/>
          </a:prstGeom>
          <a:noFill/>
        </p:spPr>
        <p:txBody>
          <a:bodyPr wrap="square" rtlCol="0">
            <a:spAutoFit/>
          </a:bodyPr>
          <a:lstStyle/>
          <a:p>
            <a:pPr algn="ctr"/>
            <a:r>
              <a:rPr lang="tr-TR" sz="900" dirty="0">
                <a:solidFill>
                  <a:srgbClr val="D93F33"/>
                </a:solidFill>
                <a:latin typeface="Arial Nova Light" panose="020B0304020202020204" pitchFamily="34" charset="0"/>
              </a:rPr>
              <a:t>Bu proje Avrupa Birliği ve Türkiye Cumhuriyeti </a:t>
            </a:r>
            <a:br>
              <a:rPr lang="x-none" sz="900" dirty="0">
                <a:solidFill>
                  <a:srgbClr val="D93F33"/>
                </a:solidFill>
                <a:latin typeface="Arial Nova Light" panose="020B0304020202020204" pitchFamily="34" charset="0"/>
              </a:rPr>
            </a:br>
            <a:r>
              <a:rPr lang="tr-TR" sz="900" dirty="0">
                <a:solidFill>
                  <a:srgbClr val="D93F33"/>
                </a:solidFill>
                <a:latin typeface="Arial Nova Light" panose="020B0304020202020204" pitchFamily="34" charset="0"/>
              </a:rPr>
              <a:t>tarafından finanse edilmektedir</a:t>
            </a:r>
          </a:p>
        </p:txBody>
      </p:sp>
      <p:sp>
        <p:nvSpPr>
          <p:cNvPr id="7" name="6 Metin kutusu"/>
          <p:cNvSpPr txBox="1"/>
          <p:nvPr/>
        </p:nvSpPr>
        <p:spPr>
          <a:xfrm>
            <a:off x="451104" y="438912"/>
            <a:ext cx="10911840" cy="5724644"/>
          </a:xfrm>
          <a:prstGeom prst="rect">
            <a:avLst/>
          </a:prstGeom>
          <a:noFill/>
        </p:spPr>
        <p:txBody>
          <a:bodyPr wrap="square" rtlCol="0">
            <a:spAutoFit/>
          </a:bodyPr>
          <a:lstStyle/>
          <a:p>
            <a:pPr algn="ctr"/>
            <a:r>
              <a:rPr lang="tr-TR" sz="2400" b="1" dirty="0">
                <a:solidFill>
                  <a:srgbClr val="C00000"/>
                </a:solidFill>
              </a:rPr>
              <a:t>E-TİCARETİN COĞRAFİ DAĞILIMI</a:t>
            </a:r>
          </a:p>
          <a:p>
            <a:pPr algn="ctr"/>
            <a:endParaRPr lang="tr-TR" dirty="0">
              <a:solidFill>
                <a:srgbClr val="C00000"/>
              </a:solidFill>
            </a:endParaRPr>
          </a:p>
          <a:p>
            <a:r>
              <a:rPr lang="tr-TR" dirty="0"/>
              <a:t>İstanbul: % 35</a:t>
            </a:r>
          </a:p>
          <a:p>
            <a:r>
              <a:rPr lang="tr-TR" dirty="0"/>
              <a:t>Ankara: % 11</a:t>
            </a:r>
          </a:p>
          <a:p>
            <a:r>
              <a:rPr lang="tr-TR" dirty="0"/>
              <a:t>İzmir: % 6</a:t>
            </a:r>
          </a:p>
          <a:p>
            <a:r>
              <a:rPr lang="tr-TR" dirty="0"/>
              <a:t>Antalya: % 3</a:t>
            </a:r>
          </a:p>
          <a:p>
            <a:r>
              <a:rPr lang="tr-TR" dirty="0"/>
              <a:t>Bursa: % 3</a:t>
            </a:r>
          </a:p>
          <a:p>
            <a:endParaRPr lang="tr-TR" dirty="0"/>
          </a:p>
          <a:p>
            <a:r>
              <a:rPr lang="tr-TR" dirty="0"/>
              <a:t>Kargo ve kurye işlemlerinin % 60’ını e-ticaret gönderileri oluşturuyor.</a:t>
            </a:r>
          </a:p>
          <a:p>
            <a:br>
              <a:rPr lang="tr-TR" dirty="0"/>
            </a:br>
            <a:r>
              <a:rPr lang="tr-TR" dirty="0"/>
              <a:t>İade ve iptal işlemleri:</a:t>
            </a:r>
          </a:p>
          <a:p>
            <a:endParaRPr lang="tr-TR" dirty="0"/>
          </a:p>
          <a:p>
            <a:r>
              <a:rPr lang="tr-TR" dirty="0"/>
              <a:t>% 46</a:t>
            </a:r>
            <a:r>
              <a:rPr lang="tr-TR" dirty="0">
                <a:sym typeface="Wingdings" pitchFamily="2" charset="2"/>
              </a:rPr>
              <a:t> Beyaz eşya</a:t>
            </a:r>
          </a:p>
          <a:p>
            <a:r>
              <a:rPr lang="tr-TR" dirty="0">
                <a:sym typeface="Wingdings" pitchFamily="2" charset="2"/>
              </a:rPr>
              <a:t>% 35 Giyim, ayakkabı ve aksesuar,</a:t>
            </a:r>
          </a:p>
          <a:p>
            <a:r>
              <a:rPr lang="tr-TR" dirty="0">
                <a:sym typeface="Wingdings" pitchFamily="2" charset="2"/>
              </a:rPr>
              <a:t>% 8 hava yolları</a:t>
            </a:r>
          </a:p>
          <a:p>
            <a:r>
              <a:rPr lang="tr-TR" dirty="0">
                <a:sym typeface="Wingdings" pitchFamily="2" charset="2"/>
              </a:rPr>
              <a:t>% 6 Seyahat</a:t>
            </a:r>
          </a:p>
          <a:p>
            <a:r>
              <a:rPr lang="tr-TR" dirty="0">
                <a:sym typeface="Wingdings" pitchFamily="2" charset="2"/>
              </a:rPr>
              <a:t>% 4 ev, bahçe ve mobilya</a:t>
            </a:r>
          </a:p>
          <a:p>
            <a:endParaRPr lang="tr-TR" dirty="0">
              <a:sym typeface="Wingdings" pitchFamily="2" charset="2"/>
            </a:endParaRPr>
          </a:p>
          <a:p>
            <a:br>
              <a:rPr lang="tr-TR" dirty="0"/>
            </a:br>
            <a:endParaRPr lang="tr-TR" dirty="0"/>
          </a:p>
        </p:txBody>
      </p:sp>
    </p:spTree>
    <p:extLst>
      <p:ext uri="{BB962C8B-B14F-4D97-AF65-F5344CB8AC3E}">
        <p14:creationId xmlns:p14="http://schemas.microsoft.com/office/powerpoint/2010/main" val="3888133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F51EBEB-39E8-49C4-832F-059B56A7F78C}"/>
              </a:ext>
            </a:extLst>
          </p:cNvPr>
          <p:cNvSpPr>
            <a:spLocks noGrp="1"/>
          </p:cNvSpPr>
          <p:nvPr>
            <p:ph idx="1"/>
          </p:nvPr>
        </p:nvSpPr>
        <p:spPr>
          <a:xfrm>
            <a:off x="6090574" y="1338628"/>
            <a:ext cx="4977578" cy="3639289"/>
          </a:xfrm>
        </p:spPr>
        <p:txBody>
          <a:bodyPr anchor="ctr">
            <a:normAutofit/>
          </a:bodyPr>
          <a:lstStyle/>
          <a:p>
            <a:pPr marL="0" indent="0">
              <a:buNone/>
            </a:pPr>
            <a:endParaRPr lang="x-none" sz="3600" dirty="0">
              <a:solidFill>
                <a:schemeClr val="accent1">
                  <a:lumMod val="75000"/>
                </a:schemeClr>
              </a:solidFill>
              <a:latin typeface="Arial Nova" panose="020B0504020202020204" pitchFamily="34" charset="0"/>
              <a:ea typeface="+mj-ea"/>
              <a:cs typeface="+mj-cs"/>
            </a:endParaRPr>
          </a:p>
          <a:p>
            <a:pPr marL="0" indent="0">
              <a:buNone/>
            </a:pPr>
            <a:endParaRPr lang="x-none" sz="2000" dirty="0">
              <a:solidFill>
                <a:srgbClr val="000000"/>
              </a:solidFill>
              <a:latin typeface="Arial Nova" panose="020B0504020202020204" pitchFamily="34" charset="0"/>
            </a:endParaRPr>
          </a:p>
        </p:txBody>
      </p:sp>
      <p:sp>
        <p:nvSpPr>
          <p:cNvPr id="4" name="Rectangle 3">
            <a:extLst>
              <a:ext uri="{FF2B5EF4-FFF2-40B4-BE49-F238E27FC236}">
                <a16:creationId xmlns:a16="http://schemas.microsoft.com/office/drawing/2014/main" id="{F901648B-F7DD-419E-9A04-A783BE016CA7}"/>
              </a:ext>
            </a:extLst>
          </p:cNvPr>
          <p:cNvSpPr/>
          <p:nvPr/>
        </p:nvSpPr>
        <p:spPr>
          <a:xfrm>
            <a:off x="0" y="6127931"/>
            <a:ext cx="12192000" cy="730069"/>
          </a:xfrm>
          <a:prstGeom prst="rect">
            <a:avLst/>
          </a:prstGeom>
          <a:gradFill flip="none" rotWithShape="1">
            <a:gsLst>
              <a:gs pos="0">
                <a:schemeClr val="accent1">
                  <a:lumMod val="5000"/>
                  <a:lumOff val="95000"/>
                </a:schemeClr>
              </a:gs>
              <a:gs pos="58000">
                <a:schemeClr val="accent1">
                  <a:lumMod val="45000"/>
                  <a:lumOff val="55000"/>
                </a:schemeClr>
              </a:gs>
              <a:gs pos="71000">
                <a:schemeClr val="accent1">
                  <a:lumMod val="54000"/>
                  <a:lumOff val="46000"/>
                </a:schemeClr>
              </a:gs>
              <a:gs pos="100000">
                <a:schemeClr val="accent1">
                  <a:lumMod val="30000"/>
                  <a:lumOff val="70000"/>
                </a:schemeClr>
              </a:gs>
            </a:gsLst>
            <a:lin ang="9000000" scaled="0"/>
            <a:tileRect/>
          </a:gradFill>
          <a:ln>
            <a:noFill/>
          </a:ln>
          <a:effectLst>
            <a:glow>
              <a:schemeClr val="accent1">
                <a:alpha val="4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 name="Picture 12" descr="A close up of a sign&#10;&#10;Description automatically generated">
            <a:extLst>
              <a:ext uri="{FF2B5EF4-FFF2-40B4-BE49-F238E27FC236}">
                <a16:creationId xmlns:a16="http://schemas.microsoft.com/office/drawing/2014/main" id="{AD2D2CE1-D21D-4185-B168-FF7312B27080}"/>
              </a:ext>
            </a:extLst>
          </p:cNvPr>
          <p:cNvPicPr>
            <a:picLocks noChangeAspect="1"/>
          </p:cNvPicPr>
          <p:nvPr/>
        </p:nvPicPr>
        <p:blipFill>
          <a:blip r:embed="rId3" cstate="print"/>
          <a:stretch>
            <a:fillRect/>
          </a:stretch>
        </p:blipFill>
        <p:spPr>
          <a:xfrm>
            <a:off x="755458" y="5631297"/>
            <a:ext cx="1987742" cy="838808"/>
          </a:xfrm>
          <a:prstGeom prst="rect">
            <a:avLst/>
          </a:prstGeom>
        </p:spPr>
      </p:pic>
      <p:pic>
        <p:nvPicPr>
          <p:cNvPr id="15" name="Picture 14" descr="A close up of a sign&#10;&#10;Description automatically generated">
            <a:extLst>
              <a:ext uri="{FF2B5EF4-FFF2-40B4-BE49-F238E27FC236}">
                <a16:creationId xmlns:a16="http://schemas.microsoft.com/office/drawing/2014/main" id="{BFF3460D-5CD3-4806-96C6-158879FC96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0023" y="6245399"/>
            <a:ext cx="1602607" cy="516174"/>
          </a:xfrm>
          <a:prstGeom prst="rect">
            <a:avLst/>
          </a:prstGeom>
        </p:spPr>
      </p:pic>
      <p:sp>
        <p:nvSpPr>
          <p:cNvPr id="2" name="TextBox 1">
            <a:extLst>
              <a:ext uri="{FF2B5EF4-FFF2-40B4-BE49-F238E27FC236}">
                <a16:creationId xmlns:a16="http://schemas.microsoft.com/office/drawing/2014/main" id="{BA3B380E-C7BF-4798-81EC-E7A1FDAA3AEC}"/>
              </a:ext>
            </a:extLst>
          </p:cNvPr>
          <p:cNvSpPr txBox="1"/>
          <p:nvPr/>
        </p:nvSpPr>
        <p:spPr>
          <a:xfrm>
            <a:off x="-265208" y="6413873"/>
            <a:ext cx="4029075" cy="369332"/>
          </a:xfrm>
          <a:prstGeom prst="rect">
            <a:avLst/>
          </a:prstGeom>
          <a:noFill/>
        </p:spPr>
        <p:txBody>
          <a:bodyPr wrap="square" rtlCol="0">
            <a:spAutoFit/>
          </a:bodyPr>
          <a:lstStyle/>
          <a:p>
            <a:pPr algn="ctr"/>
            <a:r>
              <a:rPr lang="tr-TR" sz="900" dirty="0">
                <a:solidFill>
                  <a:srgbClr val="D93F33"/>
                </a:solidFill>
                <a:latin typeface="Arial Nova Light" panose="020B0304020202020204" pitchFamily="34" charset="0"/>
              </a:rPr>
              <a:t>Bu proje Avrupa Birliği ve Türkiye Cumhuriyeti </a:t>
            </a:r>
            <a:br>
              <a:rPr lang="x-none" sz="900" dirty="0">
                <a:solidFill>
                  <a:srgbClr val="D93F33"/>
                </a:solidFill>
                <a:latin typeface="Arial Nova Light" panose="020B0304020202020204" pitchFamily="34" charset="0"/>
              </a:rPr>
            </a:br>
            <a:r>
              <a:rPr lang="tr-TR" sz="900" dirty="0">
                <a:solidFill>
                  <a:srgbClr val="D93F33"/>
                </a:solidFill>
                <a:latin typeface="Arial Nova Light" panose="020B0304020202020204" pitchFamily="34" charset="0"/>
              </a:rPr>
              <a:t>tarafından finanse edilmektedir</a:t>
            </a:r>
          </a:p>
        </p:txBody>
      </p:sp>
      <p:sp>
        <p:nvSpPr>
          <p:cNvPr id="7" name="6 Oval"/>
          <p:cNvSpPr/>
          <p:nvPr/>
        </p:nvSpPr>
        <p:spPr>
          <a:xfrm>
            <a:off x="4047744" y="2279904"/>
            <a:ext cx="4425696" cy="17800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sz="3200" b="1" dirty="0"/>
              <a:t>E-TİCARET</a:t>
            </a:r>
          </a:p>
        </p:txBody>
      </p:sp>
      <p:sp>
        <p:nvSpPr>
          <p:cNvPr id="8" name="7 Yuvarlatılmış Dikdörtgen"/>
          <p:cNvSpPr/>
          <p:nvPr/>
        </p:nvSpPr>
        <p:spPr>
          <a:xfrm>
            <a:off x="2243328" y="1072896"/>
            <a:ext cx="1804416" cy="768096"/>
          </a:xfrm>
          <a:prstGeom prst="round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a:t>İNTERNET</a:t>
            </a:r>
          </a:p>
        </p:txBody>
      </p:sp>
      <p:sp>
        <p:nvSpPr>
          <p:cNvPr id="9" name="8 Çapraz Köşesi Kesik Dikdörtgen"/>
          <p:cNvSpPr/>
          <p:nvPr/>
        </p:nvSpPr>
        <p:spPr>
          <a:xfrm>
            <a:off x="5266944" y="548640"/>
            <a:ext cx="1743456" cy="841248"/>
          </a:xfrm>
          <a:prstGeom prst="snip2Diag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a:t>WESİTESİ</a:t>
            </a:r>
          </a:p>
        </p:txBody>
      </p:sp>
      <p:sp>
        <p:nvSpPr>
          <p:cNvPr id="10" name="9 Gözyaşı Damlası"/>
          <p:cNvSpPr/>
          <p:nvPr/>
        </p:nvSpPr>
        <p:spPr>
          <a:xfrm>
            <a:off x="8241792" y="780288"/>
            <a:ext cx="1682496" cy="1085088"/>
          </a:xfrm>
          <a:prstGeom prst="teardrop">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a:t>MEDYA</a:t>
            </a:r>
          </a:p>
        </p:txBody>
      </p:sp>
      <p:sp>
        <p:nvSpPr>
          <p:cNvPr id="11" name="10 Tek Köşesi Kesik ve Yuvarlatılmış Dikdörtgen"/>
          <p:cNvSpPr/>
          <p:nvPr/>
        </p:nvSpPr>
        <p:spPr>
          <a:xfrm>
            <a:off x="9570720" y="2487168"/>
            <a:ext cx="1597152" cy="1085088"/>
          </a:xfrm>
          <a:prstGeom prst="snip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a:t>SİSTEM</a:t>
            </a:r>
          </a:p>
        </p:txBody>
      </p:sp>
      <p:sp>
        <p:nvSpPr>
          <p:cNvPr id="12" name="11 Aynı Yan Köşesi Kesik Dikdörtgen"/>
          <p:cNvSpPr/>
          <p:nvPr/>
        </p:nvSpPr>
        <p:spPr>
          <a:xfrm>
            <a:off x="1914144" y="4157472"/>
            <a:ext cx="1792224" cy="890016"/>
          </a:xfrm>
          <a:prstGeom prst="snip2Same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a:t>ARAMA</a:t>
            </a:r>
          </a:p>
        </p:txBody>
      </p:sp>
      <p:sp>
        <p:nvSpPr>
          <p:cNvPr id="14" name="13 Paralelkenar"/>
          <p:cNvSpPr/>
          <p:nvPr/>
        </p:nvSpPr>
        <p:spPr>
          <a:xfrm>
            <a:off x="950976" y="2609088"/>
            <a:ext cx="1804416" cy="938784"/>
          </a:xfrm>
          <a:prstGeom prst="parallelogram">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a:t>BAKIM</a:t>
            </a:r>
          </a:p>
        </p:txBody>
      </p:sp>
      <p:sp>
        <p:nvSpPr>
          <p:cNvPr id="16" name="15 Yuvarlatılmış Çapraz Köşeli Dikdörtgen"/>
          <p:cNvSpPr/>
          <p:nvPr/>
        </p:nvSpPr>
        <p:spPr>
          <a:xfrm>
            <a:off x="8583168" y="4693920"/>
            <a:ext cx="2084832" cy="877824"/>
          </a:xfrm>
          <a:prstGeom prst="round2Diag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a:t>TOPLULUK</a:t>
            </a:r>
          </a:p>
        </p:txBody>
      </p:sp>
      <p:sp>
        <p:nvSpPr>
          <p:cNvPr id="17" name="16 Altıgen"/>
          <p:cNvSpPr/>
          <p:nvPr/>
        </p:nvSpPr>
        <p:spPr>
          <a:xfrm>
            <a:off x="5401056" y="4559808"/>
            <a:ext cx="1853184" cy="1402080"/>
          </a:xfrm>
          <a:prstGeom prst="hexagon">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a:t>ARAMA MOTORU</a:t>
            </a:r>
          </a:p>
        </p:txBody>
      </p:sp>
      <p:cxnSp>
        <p:nvCxnSpPr>
          <p:cNvPr id="19" name="18 Düz Ok Bağlayıcısı"/>
          <p:cNvCxnSpPr/>
          <p:nvPr/>
        </p:nvCxnSpPr>
        <p:spPr>
          <a:xfrm flipV="1">
            <a:off x="6217920" y="1426464"/>
            <a:ext cx="12192" cy="8046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20 Düz Ok Bağlayıcısı"/>
          <p:cNvCxnSpPr/>
          <p:nvPr/>
        </p:nvCxnSpPr>
        <p:spPr>
          <a:xfrm flipV="1">
            <a:off x="7876032" y="1853184"/>
            <a:ext cx="816864" cy="6339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22 Düz Ok Bağlayıcısı"/>
          <p:cNvCxnSpPr>
            <a:stCxn id="7" idx="6"/>
          </p:cNvCxnSpPr>
          <p:nvPr/>
        </p:nvCxnSpPr>
        <p:spPr>
          <a:xfrm>
            <a:off x="8473440" y="3169920"/>
            <a:ext cx="107289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24 Düz Ok Bağlayıcısı"/>
          <p:cNvCxnSpPr>
            <a:stCxn id="7" idx="5"/>
          </p:cNvCxnSpPr>
          <p:nvPr/>
        </p:nvCxnSpPr>
        <p:spPr>
          <a:xfrm>
            <a:off x="7825311" y="3799257"/>
            <a:ext cx="1684449" cy="8580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26 Düz Ok Bağlayıcısı"/>
          <p:cNvCxnSpPr>
            <a:stCxn id="7" idx="4"/>
          </p:cNvCxnSpPr>
          <p:nvPr/>
        </p:nvCxnSpPr>
        <p:spPr>
          <a:xfrm>
            <a:off x="6260592" y="4059936"/>
            <a:ext cx="6096" cy="4389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28 Düz Ok Bağlayıcısı"/>
          <p:cNvCxnSpPr>
            <a:stCxn id="7" idx="3"/>
          </p:cNvCxnSpPr>
          <p:nvPr/>
        </p:nvCxnSpPr>
        <p:spPr>
          <a:xfrm flipH="1">
            <a:off x="3608832" y="3799257"/>
            <a:ext cx="1087041" cy="419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30 Düz Ok Bağlayıcısı"/>
          <p:cNvCxnSpPr>
            <a:stCxn id="7" idx="2"/>
          </p:cNvCxnSpPr>
          <p:nvPr/>
        </p:nvCxnSpPr>
        <p:spPr>
          <a:xfrm flipH="1" flipV="1">
            <a:off x="2584704" y="3121152"/>
            <a:ext cx="1463040" cy="4876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88133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F51EBEB-39E8-49C4-832F-059B56A7F78C}"/>
              </a:ext>
            </a:extLst>
          </p:cNvPr>
          <p:cNvSpPr>
            <a:spLocks noGrp="1"/>
          </p:cNvSpPr>
          <p:nvPr>
            <p:ph idx="1"/>
          </p:nvPr>
        </p:nvSpPr>
        <p:spPr>
          <a:xfrm>
            <a:off x="6090574" y="1338628"/>
            <a:ext cx="4977578" cy="3639289"/>
          </a:xfrm>
        </p:spPr>
        <p:txBody>
          <a:bodyPr anchor="ctr">
            <a:normAutofit/>
          </a:bodyPr>
          <a:lstStyle/>
          <a:p>
            <a:pPr marL="0" indent="0">
              <a:buNone/>
            </a:pPr>
            <a:endParaRPr lang="x-none" sz="3600" dirty="0">
              <a:solidFill>
                <a:schemeClr val="accent1">
                  <a:lumMod val="75000"/>
                </a:schemeClr>
              </a:solidFill>
              <a:latin typeface="Arial Nova" panose="020B0504020202020204" pitchFamily="34" charset="0"/>
              <a:ea typeface="+mj-ea"/>
              <a:cs typeface="+mj-cs"/>
            </a:endParaRPr>
          </a:p>
          <a:p>
            <a:pPr marL="0" indent="0">
              <a:buNone/>
            </a:pPr>
            <a:endParaRPr lang="x-none" sz="2000" dirty="0">
              <a:solidFill>
                <a:srgbClr val="000000"/>
              </a:solidFill>
              <a:latin typeface="Arial Nova" panose="020B0504020202020204" pitchFamily="34" charset="0"/>
            </a:endParaRPr>
          </a:p>
        </p:txBody>
      </p:sp>
      <p:sp>
        <p:nvSpPr>
          <p:cNvPr id="4" name="Rectangle 3">
            <a:extLst>
              <a:ext uri="{FF2B5EF4-FFF2-40B4-BE49-F238E27FC236}">
                <a16:creationId xmlns:a16="http://schemas.microsoft.com/office/drawing/2014/main" id="{F901648B-F7DD-419E-9A04-A783BE016CA7}"/>
              </a:ext>
            </a:extLst>
          </p:cNvPr>
          <p:cNvSpPr/>
          <p:nvPr/>
        </p:nvSpPr>
        <p:spPr>
          <a:xfrm>
            <a:off x="0" y="6127931"/>
            <a:ext cx="12192000" cy="730069"/>
          </a:xfrm>
          <a:prstGeom prst="rect">
            <a:avLst/>
          </a:prstGeom>
          <a:gradFill flip="none" rotWithShape="1">
            <a:gsLst>
              <a:gs pos="0">
                <a:schemeClr val="accent1">
                  <a:lumMod val="5000"/>
                  <a:lumOff val="95000"/>
                </a:schemeClr>
              </a:gs>
              <a:gs pos="58000">
                <a:schemeClr val="accent1">
                  <a:lumMod val="45000"/>
                  <a:lumOff val="55000"/>
                </a:schemeClr>
              </a:gs>
              <a:gs pos="71000">
                <a:schemeClr val="accent1">
                  <a:lumMod val="54000"/>
                  <a:lumOff val="46000"/>
                </a:schemeClr>
              </a:gs>
              <a:gs pos="100000">
                <a:schemeClr val="accent1">
                  <a:lumMod val="30000"/>
                  <a:lumOff val="70000"/>
                </a:schemeClr>
              </a:gs>
            </a:gsLst>
            <a:lin ang="9000000" scaled="0"/>
            <a:tileRect/>
          </a:gradFill>
          <a:ln>
            <a:noFill/>
          </a:ln>
          <a:effectLst>
            <a:glow>
              <a:schemeClr val="accent1">
                <a:alpha val="4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 name="Picture 12" descr="A close up of a sign&#10;&#10;Description automatically generated">
            <a:extLst>
              <a:ext uri="{FF2B5EF4-FFF2-40B4-BE49-F238E27FC236}">
                <a16:creationId xmlns:a16="http://schemas.microsoft.com/office/drawing/2014/main" id="{AD2D2CE1-D21D-4185-B168-FF7312B27080}"/>
              </a:ext>
            </a:extLst>
          </p:cNvPr>
          <p:cNvPicPr>
            <a:picLocks noChangeAspect="1"/>
          </p:cNvPicPr>
          <p:nvPr/>
        </p:nvPicPr>
        <p:blipFill>
          <a:blip r:embed="rId3" cstate="print"/>
          <a:stretch>
            <a:fillRect/>
          </a:stretch>
        </p:blipFill>
        <p:spPr>
          <a:xfrm>
            <a:off x="755458" y="5631297"/>
            <a:ext cx="1987742" cy="838808"/>
          </a:xfrm>
          <a:prstGeom prst="rect">
            <a:avLst/>
          </a:prstGeom>
        </p:spPr>
      </p:pic>
      <p:pic>
        <p:nvPicPr>
          <p:cNvPr id="15" name="Picture 14" descr="A close up of a sign&#10;&#10;Description automatically generated">
            <a:extLst>
              <a:ext uri="{FF2B5EF4-FFF2-40B4-BE49-F238E27FC236}">
                <a16:creationId xmlns:a16="http://schemas.microsoft.com/office/drawing/2014/main" id="{BFF3460D-5CD3-4806-96C6-158879FC96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0023" y="6245399"/>
            <a:ext cx="1602607" cy="516174"/>
          </a:xfrm>
          <a:prstGeom prst="rect">
            <a:avLst/>
          </a:prstGeom>
        </p:spPr>
      </p:pic>
      <p:sp>
        <p:nvSpPr>
          <p:cNvPr id="2" name="TextBox 1">
            <a:extLst>
              <a:ext uri="{FF2B5EF4-FFF2-40B4-BE49-F238E27FC236}">
                <a16:creationId xmlns:a16="http://schemas.microsoft.com/office/drawing/2014/main" id="{BA3B380E-C7BF-4798-81EC-E7A1FDAA3AEC}"/>
              </a:ext>
            </a:extLst>
          </p:cNvPr>
          <p:cNvSpPr txBox="1"/>
          <p:nvPr/>
        </p:nvSpPr>
        <p:spPr>
          <a:xfrm>
            <a:off x="-265208" y="6413873"/>
            <a:ext cx="4029075" cy="369332"/>
          </a:xfrm>
          <a:prstGeom prst="rect">
            <a:avLst/>
          </a:prstGeom>
          <a:noFill/>
        </p:spPr>
        <p:txBody>
          <a:bodyPr wrap="square" rtlCol="0">
            <a:spAutoFit/>
          </a:bodyPr>
          <a:lstStyle/>
          <a:p>
            <a:pPr algn="ctr"/>
            <a:r>
              <a:rPr lang="tr-TR" sz="900" dirty="0">
                <a:solidFill>
                  <a:srgbClr val="D93F33"/>
                </a:solidFill>
                <a:latin typeface="Arial Nova Light" panose="020B0304020202020204" pitchFamily="34" charset="0"/>
              </a:rPr>
              <a:t>Bu proje Avrupa Birliği ve Türkiye Cumhuriyeti </a:t>
            </a:r>
            <a:br>
              <a:rPr lang="x-none" sz="900" dirty="0">
                <a:solidFill>
                  <a:srgbClr val="D93F33"/>
                </a:solidFill>
                <a:latin typeface="Arial Nova Light" panose="020B0304020202020204" pitchFamily="34" charset="0"/>
              </a:rPr>
            </a:br>
            <a:r>
              <a:rPr lang="tr-TR" sz="900" dirty="0">
                <a:solidFill>
                  <a:srgbClr val="D93F33"/>
                </a:solidFill>
                <a:latin typeface="Arial Nova Light" panose="020B0304020202020204" pitchFamily="34" charset="0"/>
              </a:rPr>
              <a:t>tarafından finanse edilmektedir</a:t>
            </a:r>
          </a:p>
        </p:txBody>
      </p:sp>
      <p:sp>
        <p:nvSpPr>
          <p:cNvPr id="3" name="Rectangle 2">
            <a:extLst>
              <a:ext uri="{FF2B5EF4-FFF2-40B4-BE49-F238E27FC236}">
                <a16:creationId xmlns:a16="http://schemas.microsoft.com/office/drawing/2014/main" id="{4096FF55-3018-B044-9693-7965DDD3803B}"/>
              </a:ext>
            </a:extLst>
          </p:cNvPr>
          <p:cNvSpPr/>
          <p:nvPr/>
        </p:nvSpPr>
        <p:spPr>
          <a:xfrm>
            <a:off x="1303462" y="624307"/>
            <a:ext cx="8869238" cy="4431983"/>
          </a:xfrm>
          <a:prstGeom prst="rect">
            <a:avLst/>
          </a:prstGeom>
        </p:spPr>
        <p:txBody>
          <a:bodyPr wrap="square">
            <a:spAutoFit/>
          </a:bodyPr>
          <a:lstStyle/>
          <a:p>
            <a:r>
              <a:rPr lang="tr-TR" sz="2400" dirty="0">
                <a:sym typeface="Wingdings" pitchFamily="2" charset="2"/>
              </a:rPr>
              <a:t>E-ticarette Ortalama sepet tutarı: 98 Lira 50 kuruş</a:t>
            </a:r>
          </a:p>
          <a:p>
            <a:endParaRPr lang="tr-TR" sz="2400" dirty="0">
              <a:sym typeface="Wingdings" pitchFamily="2" charset="2"/>
            </a:endParaRPr>
          </a:p>
          <a:p>
            <a:r>
              <a:rPr lang="tr-TR" sz="2400" dirty="0">
                <a:sym typeface="Wingdings" pitchFamily="2" charset="2"/>
              </a:rPr>
              <a:t>Konaklama: 2558 lira</a:t>
            </a:r>
          </a:p>
          <a:p>
            <a:r>
              <a:rPr lang="tr-TR" sz="2400" dirty="0">
                <a:sym typeface="Wingdings" pitchFamily="2" charset="2"/>
              </a:rPr>
              <a:t>Havayolları: 902 lira</a:t>
            </a:r>
          </a:p>
          <a:p>
            <a:r>
              <a:rPr lang="tr-TR" sz="2400" dirty="0">
                <a:sym typeface="Wingdings" pitchFamily="2" charset="2"/>
              </a:rPr>
              <a:t>Giyim, ayakkabı ve aksesuar: 223 lira</a:t>
            </a:r>
          </a:p>
          <a:p>
            <a:r>
              <a:rPr lang="tr-TR" sz="2400" dirty="0">
                <a:sym typeface="Wingdings" pitchFamily="2" charset="2"/>
              </a:rPr>
              <a:t>Elektronik: 177 lira</a:t>
            </a:r>
          </a:p>
          <a:p>
            <a:endParaRPr lang="tr-TR" sz="2400" dirty="0">
              <a:sym typeface="Wingdings" pitchFamily="2" charset="2"/>
            </a:endParaRPr>
          </a:p>
          <a:p>
            <a:r>
              <a:rPr lang="tr-TR" sz="2400" dirty="0">
                <a:sym typeface="Wingdings" pitchFamily="2" charset="2"/>
              </a:rPr>
              <a:t>E-ticaretin % 74’ü peşin, % 26’sı taksitli ödenmiş.</a:t>
            </a:r>
          </a:p>
          <a:p>
            <a:endParaRPr lang="tr-TR" sz="2400" dirty="0">
              <a:sym typeface="Wingdings" pitchFamily="2" charset="2"/>
            </a:endParaRPr>
          </a:p>
          <a:p>
            <a:r>
              <a:rPr lang="tr-TR" sz="2400" dirty="0">
                <a:sym typeface="Wingdings" pitchFamily="2" charset="2"/>
              </a:rPr>
              <a:t>2020’de en fazla e-ticaret Kasım ayında yapılmış ve toplam alışverişin % 12,1’i bu ayda gerçekleşmiş.</a:t>
            </a:r>
            <a:br>
              <a:rPr lang="tr-TR" dirty="0"/>
            </a:br>
            <a:endParaRPr lang="en-TR" dirty="0"/>
          </a:p>
        </p:txBody>
      </p:sp>
    </p:spTree>
    <p:extLst>
      <p:ext uri="{BB962C8B-B14F-4D97-AF65-F5344CB8AC3E}">
        <p14:creationId xmlns:p14="http://schemas.microsoft.com/office/powerpoint/2010/main" val="4603358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F51EBEB-39E8-49C4-832F-059B56A7F78C}"/>
              </a:ext>
            </a:extLst>
          </p:cNvPr>
          <p:cNvSpPr>
            <a:spLocks noGrp="1"/>
          </p:cNvSpPr>
          <p:nvPr>
            <p:ph idx="1"/>
          </p:nvPr>
        </p:nvSpPr>
        <p:spPr>
          <a:xfrm>
            <a:off x="6090574" y="1338628"/>
            <a:ext cx="4977578" cy="3639289"/>
          </a:xfrm>
        </p:spPr>
        <p:txBody>
          <a:bodyPr anchor="ctr">
            <a:normAutofit/>
          </a:bodyPr>
          <a:lstStyle/>
          <a:p>
            <a:pPr marL="0" indent="0">
              <a:buNone/>
            </a:pPr>
            <a:endParaRPr lang="x-none" sz="3600" dirty="0">
              <a:solidFill>
                <a:schemeClr val="accent1">
                  <a:lumMod val="75000"/>
                </a:schemeClr>
              </a:solidFill>
              <a:latin typeface="Arial Nova" panose="020B0504020202020204" pitchFamily="34" charset="0"/>
              <a:ea typeface="+mj-ea"/>
              <a:cs typeface="+mj-cs"/>
            </a:endParaRPr>
          </a:p>
          <a:p>
            <a:pPr marL="0" indent="0">
              <a:buNone/>
            </a:pPr>
            <a:endParaRPr lang="x-none" sz="2000" dirty="0">
              <a:solidFill>
                <a:srgbClr val="000000"/>
              </a:solidFill>
              <a:latin typeface="Arial Nova" panose="020B0504020202020204" pitchFamily="34" charset="0"/>
            </a:endParaRPr>
          </a:p>
        </p:txBody>
      </p:sp>
      <p:sp>
        <p:nvSpPr>
          <p:cNvPr id="4" name="Rectangle 3">
            <a:extLst>
              <a:ext uri="{FF2B5EF4-FFF2-40B4-BE49-F238E27FC236}">
                <a16:creationId xmlns:a16="http://schemas.microsoft.com/office/drawing/2014/main" id="{F901648B-F7DD-419E-9A04-A783BE016CA7}"/>
              </a:ext>
            </a:extLst>
          </p:cNvPr>
          <p:cNvSpPr/>
          <p:nvPr/>
        </p:nvSpPr>
        <p:spPr>
          <a:xfrm>
            <a:off x="0" y="6127931"/>
            <a:ext cx="12192000" cy="730069"/>
          </a:xfrm>
          <a:prstGeom prst="rect">
            <a:avLst/>
          </a:prstGeom>
          <a:gradFill flip="none" rotWithShape="1">
            <a:gsLst>
              <a:gs pos="0">
                <a:schemeClr val="accent1">
                  <a:lumMod val="5000"/>
                  <a:lumOff val="95000"/>
                </a:schemeClr>
              </a:gs>
              <a:gs pos="58000">
                <a:schemeClr val="accent1">
                  <a:lumMod val="45000"/>
                  <a:lumOff val="55000"/>
                </a:schemeClr>
              </a:gs>
              <a:gs pos="71000">
                <a:schemeClr val="accent1">
                  <a:lumMod val="54000"/>
                  <a:lumOff val="46000"/>
                </a:schemeClr>
              </a:gs>
              <a:gs pos="100000">
                <a:schemeClr val="accent1">
                  <a:lumMod val="30000"/>
                  <a:lumOff val="70000"/>
                </a:schemeClr>
              </a:gs>
            </a:gsLst>
            <a:lin ang="9000000" scaled="0"/>
            <a:tileRect/>
          </a:gradFill>
          <a:ln>
            <a:noFill/>
          </a:ln>
          <a:effectLst>
            <a:glow>
              <a:schemeClr val="accent1">
                <a:alpha val="4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 name="Picture 12" descr="A close up of a sign&#10;&#10;Description automatically generated">
            <a:extLst>
              <a:ext uri="{FF2B5EF4-FFF2-40B4-BE49-F238E27FC236}">
                <a16:creationId xmlns:a16="http://schemas.microsoft.com/office/drawing/2014/main" id="{AD2D2CE1-D21D-4185-B168-FF7312B27080}"/>
              </a:ext>
            </a:extLst>
          </p:cNvPr>
          <p:cNvPicPr>
            <a:picLocks noChangeAspect="1"/>
          </p:cNvPicPr>
          <p:nvPr/>
        </p:nvPicPr>
        <p:blipFill>
          <a:blip r:embed="rId3" cstate="print"/>
          <a:stretch>
            <a:fillRect/>
          </a:stretch>
        </p:blipFill>
        <p:spPr>
          <a:xfrm>
            <a:off x="755458" y="5631297"/>
            <a:ext cx="1987742" cy="838808"/>
          </a:xfrm>
          <a:prstGeom prst="rect">
            <a:avLst/>
          </a:prstGeom>
        </p:spPr>
      </p:pic>
      <p:pic>
        <p:nvPicPr>
          <p:cNvPr id="15" name="Picture 14" descr="A close up of a sign&#10;&#10;Description automatically generated">
            <a:extLst>
              <a:ext uri="{FF2B5EF4-FFF2-40B4-BE49-F238E27FC236}">
                <a16:creationId xmlns:a16="http://schemas.microsoft.com/office/drawing/2014/main" id="{BFF3460D-5CD3-4806-96C6-158879FC96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0023" y="6245399"/>
            <a:ext cx="1602607" cy="516174"/>
          </a:xfrm>
          <a:prstGeom prst="rect">
            <a:avLst/>
          </a:prstGeom>
        </p:spPr>
      </p:pic>
      <p:sp>
        <p:nvSpPr>
          <p:cNvPr id="2" name="TextBox 1">
            <a:extLst>
              <a:ext uri="{FF2B5EF4-FFF2-40B4-BE49-F238E27FC236}">
                <a16:creationId xmlns:a16="http://schemas.microsoft.com/office/drawing/2014/main" id="{BA3B380E-C7BF-4798-81EC-E7A1FDAA3AEC}"/>
              </a:ext>
            </a:extLst>
          </p:cNvPr>
          <p:cNvSpPr txBox="1"/>
          <p:nvPr/>
        </p:nvSpPr>
        <p:spPr>
          <a:xfrm>
            <a:off x="-265208" y="6413873"/>
            <a:ext cx="4029075" cy="369332"/>
          </a:xfrm>
          <a:prstGeom prst="rect">
            <a:avLst/>
          </a:prstGeom>
          <a:noFill/>
        </p:spPr>
        <p:txBody>
          <a:bodyPr wrap="square" rtlCol="0">
            <a:spAutoFit/>
          </a:bodyPr>
          <a:lstStyle/>
          <a:p>
            <a:pPr algn="ctr"/>
            <a:r>
              <a:rPr lang="tr-TR" sz="900" dirty="0">
                <a:solidFill>
                  <a:srgbClr val="D93F33"/>
                </a:solidFill>
                <a:latin typeface="Arial Nova Light" panose="020B0304020202020204" pitchFamily="34" charset="0"/>
              </a:rPr>
              <a:t>Bu proje Avrupa Birliği ve Türkiye Cumhuriyeti </a:t>
            </a:r>
            <a:br>
              <a:rPr lang="x-none" sz="900" dirty="0">
                <a:solidFill>
                  <a:srgbClr val="D93F33"/>
                </a:solidFill>
                <a:latin typeface="Arial Nova Light" panose="020B0304020202020204" pitchFamily="34" charset="0"/>
              </a:rPr>
            </a:br>
            <a:r>
              <a:rPr lang="tr-TR" sz="900" dirty="0">
                <a:solidFill>
                  <a:srgbClr val="D93F33"/>
                </a:solidFill>
                <a:latin typeface="Arial Nova Light" panose="020B0304020202020204" pitchFamily="34" charset="0"/>
              </a:rPr>
              <a:t>tarafından finanse edilmektedir</a:t>
            </a:r>
          </a:p>
        </p:txBody>
      </p:sp>
      <p:sp>
        <p:nvSpPr>
          <p:cNvPr id="7" name="6 Metin kutusu"/>
          <p:cNvSpPr txBox="1"/>
          <p:nvPr/>
        </p:nvSpPr>
        <p:spPr>
          <a:xfrm>
            <a:off x="414528" y="377952"/>
            <a:ext cx="11058144" cy="5724644"/>
          </a:xfrm>
          <a:prstGeom prst="rect">
            <a:avLst/>
          </a:prstGeom>
          <a:noFill/>
        </p:spPr>
        <p:txBody>
          <a:bodyPr wrap="square" rtlCol="0">
            <a:spAutoFit/>
          </a:bodyPr>
          <a:lstStyle/>
          <a:p>
            <a:pPr algn="ctr"/>
            <a:r>
              <a:rPr lang="tr-TR" sz="2400" b="1" dirty="0">
                <a:solidFill>
                  <a:srgbClr val="C00000"/>
                </a:solidFill>
              </a:rPr>
              <a:t>E-TİCARET YAPAN İŞLETME SAYISI</a:t>
            </a:r>
          </a:p>
          <a:p>
            <a:endParaRPr lang="tr-TR" sz="2400" dirty="0"/>
          </a:p>
          <a:p>
            <a:r>
              <a:rPr lang="tr-TR" sz="2400" dirty="0"/>
              <a:t>256.861 İŞLETME (2020)</a:t>
            </a:r>
          </a:p>
          <a:p>
            <a:r>
              <a:rPr lang="tr-TR" sz="2400" dirty="0"/>
              <a:t>68.457 İŞLETME (2019)</a:t>
            </a:r>
          </a:p>
          <a:p>
            <a:r>
              <a:rPr lang="tr-TR" sz="2400" dirty="0"/>
              <a:t>% 275 ARTIŞ</a:t>
            </a:r>
          </a:p>
          <a:p>
            <a:endParaRPr lang="tr-TR" sz="2400" dirty="0"/>
          </a:p>
          <a:p>
            <a:r>
              <a:rPr lang="tr-TR" sz="2400" dirty="0"/>
              <a:t>35 E-ticaret sitesi güven damgası aldı.</a:t>
            </a:r>
          </a:p>
          <a:p>
            <a:endParaRPr lang="tr-TR" sz="2400" dirty="0"/>
          </a:p>
          <a:p>
            <a:r>
              <a:rPr lang="tr-TR" sz="2400" dirty="0"/>
              <a:t>İşletmelerin % 72’si yalnız bir Pazar yerinde satış yapıyor.</a:t>
            </a:r>
          </a:p>
          <a:p>
            <a:r>
              <a:rPr lang="tr-TR" sz="2400" dirty="0"/>
              <a:t>% 14’ü iki pazaryerinde satış yapıyor.</a:t>
            </a:r>
          </a:p>
          <a:p>
            <a:r>
              <a:rPr lang="tr-TR" sz="2400" dirty="0"/>
              <a:t>% 8’i 3 pazaryerinde, % 2’si 4 Pazar yerinde satış yapıyor.</a:t>
            </a:r>
          </a:p>
          <a:p>
            <a:endParaRPr lang="tr-TR" sz="2400" dirty="0"/>
          </a:p>
          <a:p>
            <a:r>
              <a:rPr lang="tr-TR" sz="2400" dirty="0"/>
              <a:t>Coğrafi dağılım: % 43 İstanbul, % 9 Ankara, % 7 İzmir, % 4 Bursa ve Antalya, % 2 Konya</a:t>
            </a:r>
          </a:p>
          <a:p>
            <a:br>
              <a:rPr lang="tr-TR" sz="1400" dirty="0"/>
            </a:br>
            <a:br>
              <a:rPr lang="tr-TR" sz="1400" dirty="0"/>
            </a:br>
            <a:br>
              <a:rPr lang="tr-TR" sz="1400" dirty="0"/>
            </a:br>
            <a:endParaRPr lang="tr-TR" sz="1200" dirty="0"/>
          </a:p>
        </p:txBody>
      </p:sp>
    </p:spTree>
    <p:extLst>
      <p:ext uri="{BB962C8B-B14F-4D97-AF65-F5344CB8AC3E}">
        <p14:creationId xmlns:p14="http://schemas.microsoft.com/office/powerpoint/2010/main" val="3888133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F51EBEB-39E8-49C4-832F-059B56A7F78C}"/>
              </a:ext>
            </a:extLst>
          </p:cNvPr>
          <p:cNvSpPr>
            <a:spLocks noGrp="1"/>
          </p:cNvSpPr>
          <p:nvPr>
            <p:ph idx="1"/>
          </p:nvPr>
        </p:nvSpPr>
        <p:spPr>
          <a:xfrm>
            <a:off x="6090574" y="1338628"/>
            <a:ext cx="4977578" cy="3639289"/>
          </a:xfrm>
        </p:spPr>
        <p:txBody>
          <a:bodyPr anchor="ctr">
            <a:normAutofit/>
          </a:bodyPr>
          <a:lstStyle/>
          <a:p>
            <a:pPr marL="0" indent="0">
              <a:buNone/>
            </a:pPr>
            <a:endParaRPr lang="x-none" sz="3600" dirty="0">
              <a:solidFill>
                <a:schemeClr val="accent1">
                  <a:lumMod val="75000"/>
                </a:schemeClr>
              </a:solidFill>
              <a:latin typeface="Arial Nova" panose="020B0504020202020204" pitchFamily="34" charset="0"/>
              <a:ea typeface="+mj-ea"/>
              <a:cs typeface="+mj-cs"/>
            </a:endParaRPr>
          </a:p>
          <a:p>
            <a:pPr marL="0" indent="0">
              <a:buNone/>
            </a:pPr>
            <a:endParaRPr lang="x-none" sz="2000" dirty="0">
              <a:solidFill>
                <a:srgbClr val="000000"/>
              </a:solidFill>
              <a:latin typeface="Arial Nova" panose="020B0504020202020204" pitchFamily="34" charset="0"/>
            </a:endParaRPr>
          </a:p>
        </p:txBody>
      </p:sp>
      <p:sp>
        <p:nvSpPr>
          <p:cNvPr id="4" name="Rectangle 3">
            <a:extLst>
              <a:ext uri="{FF2B5EF4-FFF2-40B4-BE49-F238E27FC236}">
                <a16:creationId xmlns:a16="http://schemas.microsoft.com/office/drawing/2014/main" id="{F901648B-F7DD-419E-9A04-A783BE016CA7}"/>
              </a:ext>
            </a:extLst>
          </p:cNvPr>
          <p:cNvSpPr/>
          <p:nvPr/>
        </p:nvSpPr>
        <p:spPr>
          <a:xfrm>
            <a:off x="0" y="6127931"/>
            <a:ext cx="12192000" cy="730069"/>
          </a:xfrm>
          <a:prstGeom prst="rect">
            <a:avLst/>
          </a:prstGeom>
          <a:gradFill flip="none" rotWithShape="1">
            <a:gsLst>
              <a:gs pos="0">
                <a:schemeClr val="accent1">
                  <a:lumMod val="5000"/>
                  <a:lumOff val="95000"/>
                </a:schemeClr>
              </a:gs>
              <a:gs pos="58000">
                <a:schemeClr val="accent1">
                  <a:lumMod val="45000"/>
                  <a:lumOff val="55000"/>
                </a:schemeClr>
              </a:gs>
              <a:gs pos="71000">
                <a:schemeClr val="accent1">
                  <a:lumMod val="54000"/>
                  <a:lumOff val="46000"/>
                </a:schemeClr>
              </a:gs>
              <a:gs pos="100000">
                <a:schemeClr val="accent1">
                  <a:lumMod val="30000"/>
                  <a:lumOff val="70000"/>
                </a:schemeClr>
              </a:gs>
            </a:gsLst>
            <a:lin ang="9000000" scaled="0"/>
            <a:tileRect/>
          </a:gradFill>
          <a:ln>
            <a:noFill/>
          </a:ln>
          <a:effectLst>
            <a:glow>
              <a:schemeClr val="accent1">
                <a:alpha val="4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 name="Picture 12" descr="A close up of a sign&#10;&#10;Description automatically generated">
            <a:extLst>
              <a:ext uri="{FF2B5EF4-FFF2-40B4-BE49-F238E27FC236}">
                <a16:creationId xmlns:a16="http://schemas.microsoft.com/office/drawing/2014/main" id="{AD2D2CE1-D21D-4185-B168-FF7312B27080}"/>
              </a:ext>
            </a:extLst>
          </p:cNvPr>
          <p:cNvPicPr>
            <a:picLocks noChangeAspect="1"/>
          </p:cNvPicPr>
          <p:nvPr/>
        </p:nvPicPr>
        <p:blipFill>
          <a:blip r:embed="rId3" cstate="print"/>
          <a:stretch>
            <a:fillRect/>
          </a:stretch>
        </p:blipFill>
        <p:spPr>
          <a:xfrm>
            <a:off x="755458" y="5631297"/>
            <a:ext cx="1987742" cy="838808"/>
          </a:xfrm>
          <a:prstGeom prst="rect">
            <a:avLst/>
          </a:prstGeom>
        </p:spPr>
      </p:pic>
      <p:pic>
        <p:nvPicPr>
          <p:cNvPr id="15" name="Picture 14" descr="A close up of a sign&#10;&#10;Description automatically generated">
            <a:extLst>
              <a:ext uri="{FF2B5EF4-FFF2-40B4-BE49-F238E27FC236}">
                <a16:creationId xmlns:a16="http://schemas.microsoft.com/office/drawing/2014/main" id="{BFF3460D-5CD3-4806-96C6-158879FC96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0023" y="6245399"/>
            <a:ext cx="1602607" cy="516174"/>
          </a:xfrm>
          <a:prstGeom prst="rect">
            <a:avLst/>
          </a:prstGeom>
        </p:spPr>
      </p:pic>
      <p:sp>
        <p:nvSpPr>
          <p:cNvPr id="2" name="TextBox 1">
            <a:extLst>
              <a:ext uri="{FF2B5EF4-FFF2-40B4-BE49-F238E27FC236}">
                <a16:creationId xmlns:a16="http://schemas.microsoft.com/office/drawing/2014/main" id="{BA3B380E-C7BF-4798-81EC-E7A1FDAA3AEC}"/>
              </a:ext>
            </a:extLst>
          </p:cNvPr>
          <p:cNvSpPr txBox="1"/>
          <p:nvPr/>
        </p:nvSpPr>
        <p:spPr>
          <a:xfrm>
            <a:off x="-265208" y="6413873"/>
            <a:ext cx="4029075" cy="369332"/>
          </a:xfrm>
          <a:prstGeom prst="rect">
            <a:avLst/>
          </a:prstGeom>
          <a:noFill/>
        </p:spPr>
        <p:txBody>
          <a:bodyPr wrap="square" rtlCol="0">
            <a:spAutoFit/>
          </a:bodyPr>
          <a:lstStyle/>
          <a:p>
            <a:pPr algn="ctr"/>
            <a:r>
              <a:rPr lang="tr-TR" sz="900" dirty="0">
                <a:solidFill>
                  <a:srgbClr val="D93F33"/>
                </a:solidFill>
                <a:latin typeface="Arial Nova Light" panose="020B0304020202020204" pitchFamily="34" charset="0"/>
              </a:rPr>
              <a:t>Bu proje Avrupa Birliği ve Türkiye Cumhuriyeti </a:t>
            </a:r>
            <a:br>
              <a:rPr lang="x-none" sz="900" dirty="0">
                <a:solidFill>
                  <a:srgbClr val="D93F33"/>
                </a:solidFill>
                <a:latin typeface="Arial Nova Light" panose="020B0304020202020204" pitchFamily="34" charset="0"/>
              </a:rPr>
            </a:br>
            <a:r>
              <a:rPr lang="tr-TR" sz="900" dirty="0">
                <a:solidFill>
                  <a:srgbClr val="D93F33"/>
                </a:solidFill>
                <a:latin typeface="Arial Nova Light" panose="020B0304020202020204" pitchFamily="34" charset="0"/>
              </a:rPr>
              <a:t>tarafından finanse edilmektedir</a:t>
            </a:r>
          </a:p>
        </p:txBody>
      </p:sp>
      <p:sp>
        <p:nvSpPr>
          <p:cNvPr id="7" name="6 Metin kutusu"/>
          <p:cNvSpPr txBox="1"/>
          <p:nvPr/>
        </p:nvSpPr>
        <p:spPr>
          <a:xfrm>
            <a:off x="1377696" y="792480"/>
            <a:ext cx="9265920" cy="4616648"/>
          </a:xfrm>
          <a:prstGeom prst="rect">
            <a:avLst/>
          </a:prstGeom>
          <a:noFill/>
        </p:spPr>
        <p:txBody>
          <a:bodyPr wrap="square" rtlCol="0">
            <a:spAutoFit/>
          </a:bodyPr>
          <a:lstStyle/>
          <a:p>
            <a:pPr algn="ctr"/>
            <a:r>
              <a:rPr lang="tr-TR" altLang="en-US" sz="2400" b="1" dirty="0">
                <a:solidFill>
                  <a:srgbClr val="C00000"/>
                </a:solidFill>
              </a:rPr>
              <a:t>TÜRKİYE-AB TİCARETİ</a:t>
            </a:r>
          </a:p>
          <a:p>
            <a:endParaRPr lang="tr-TR" altLang="en-US" dirty="0"/>
          </a:p>
          <a:p>
            <a:r>
              <a:rPr lang="tr-TR" altLang="en-US" dirty="0"/>
              <a:t>AB Türkiye’nin 1. Ticaret Ortağı</a:t>
            </a:r>
            <a:br>
              <a:rPr lang="tr-TR" altLang="en-US" dirty="0"/>
            </a:br>
            <a:r>
              <a:rPr lang="tr-TR" altLang="en-US" dirty="0"/>
              <a:t>Türkiye AB’nin 6. Ticaret Ortağı</a:t>
            </a:r>
          </a:p>
          <a:p>
            <a:br>
              <a:rPr lang="tr-TR" altLang="en-US" dirty="0"/>
            </a:br>
            <a:r>
              <a:rPr lang="tr-TR" altLang="en-US" b="1" u="sng" dirty="0"/>
              <a:t>2020 Verileri:</a:t>
            </a:r>
            <a:br>
              <a:rPr lang="tr-TR" altLang="en-US" b="1" dirty="0"/>
            </a:br>
            <a:r>
              <a:rPr lang="tr-TR" altLang="en-US" b="1" dirty="0"/>
              <a:t>143 MİLYAR DOLAR TİCARET HACMİ</a:t>
            </a:r>
          </a:p>
          <a:p>
            <a:endParaRPr lang="tr-TR" altLang="en-US" b="1" dirty="0"/>
          </a:p>
          <a:p>
            <a:r>
              <a:rPr lang="tr-TR" altLang="en-US" dirty="0"/>
              <a:t>Türkiye İhracatının </a:t>
            </a:r>
            <a:r>
              <a:rPr lang="tr-TR" altLang="en-US" dirty="0">
                <a:solidFill>
                  <a:srgbClr val="0F0FB7"/>
                </a:solidFill>
              </a:rPr>
              <a:t>%41,3’ünü </a:t>
            </a:r>
            <a:r>
              <a:rPr lang="tr-TR" altLang="en-US" dirty="0"/>
              <a:t>AB’ye yaptı.  (69 milyar dolar)</a:t>
            </a:r>
            <a:br>
              <a:rPr lang="tr-TR" altLang="en-US" dirty="0"/>
            </a:br>
            <a:r>
              <a:rPr lang="tr-TR" altLang="en-US" dirty="0"/>
              <a:t>İthalatın </a:t>
            </a:r>
            <a:r>
              <a:rPr lang="tr-TR" altLang="en-US" dirty="0">
                <a:solidFill>
                  <a:srgbClr val="0F0FB7"/>
                </a:solidFill>
              </a:rPr>
              <a:t>% 33,4’ü </a:t>
            </a:r>
            <a:r>
              <a:rPr lang="tr-TR" altLang="en-US" dirty="0"/>
              <a:t>AB’den yapıldı. (73 milyar dolar )</a:t>
            </a:r>
          </a:p>
          <a:p>
            <a:endParaRPr lang="tr-TR" dirty="0"/>
          </a:p>
          <a:p>
            <a:r>
              <a:rPr lang="tr-TR" dirty="0"/>
              <a:t>Türkiye’nin AB Ticaretindeki Konumu:</a:t>
            </a:r>
          </a:p>
          <a:p>
            <a:r>
              <a:rPr lang="tr-TR" dirty="0"/>
              <a:t>AB ihracatında 6. sırada: % 3,4</a:t>
            </a:r>
          </a:p>
          <a:p>
            <a:r>
              <a:rPr lang="tr-TR" dirty="0"/>
              <a:t>AB ithalatında 6. sırada: % 3,7</a:t>
            </a:r>
          </a:p>
          <a:p>
            <a:endParaRPr lang="tr-TR" dirty="0"/>
          </a:p>
          <a:p>
            <a:endParaRPr lang="tr-TR" dirty="0"/>
          </a:p>
        </p:txBody>
      </p:sp>
    </p:spTree>
    <p:extLst>
      <p:ext uri="{BB962C8B-B14F-4D97-AF65-F5344CB8AC3E}">
        <p14:creationId xmlns:p14="http://schemas.microsoft.com/office/powerpoint/2010/main" val="3888133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F51EBEB-39E8-49C4-832F-059B56A7F78C}"/>
              </a:ext>
            </a:extLst>
          </p:cNvPr>
          <p:cNvSpPr>
            <a:spLocks noGrp="1"/>
          </p:cNvSpPr>
          <p:nvPr>
            <p:ph idx="1"/>
          </p:nvPr>
        </p:nvSpPr>
        <p:spPr>
          <a:xfrm>
            <a:off x="6090574" y="1338628"/>
            <a:ext cx="4977578" cy="3639289"/>
          </a:xfrm>
        </p:spPr>
        <p:txBody>
          <a:bodyPr anchor="ctr">
            <a:normAutofit/>
          </a:bodyPr>
          <a:lstStyle/>
          <a:p>
            <a:pPr marL="0" indent="0">
              <a:buNone/>
            </a:pPr>
            <a:endParaRPr lang="x-none" sz="3600" dirty="0">
              <a:solidFill>
                <a:schemeClr val="accent1">
                  <a:lumMod val="75000"/>
                </a:schemeClr>
              </a:solidFill>
              <a:latin typeface="Arial Nova" panose="020B0504020202020204" pitchFamily="34" charset="0"/>
              <a:ea typeface="+mj-ea"/>
              <a:cs typeface="+mj-cs"/>
            </a:endParaRPr>
          </a:p>
          <a:p>
            <a:pPr marL="0" indent="0">
              <a:buNone/>
            </a:pPr>
            <a:endParaRPr lang="x-none" sz="2000" dirty="0">
              <a:solidFill>
                <a:srgbClr val="000000"/>
              </a:solidFill>
              <a:latin typeface="Arial Nova" panose="020B0504020202020204" pitchFamily="34" charset="0"/>
            </a:endParaRPr>
          </a:p>
        </p:txBody>
      </p:sp>
      <p:sp>
        <p:nvSpPr>
          <p:cNvPr id="4" name="Rectangle 3">
            <a:extLst>
              <a:ext uri="{FF2B5EF4-FFF2-40B4-BE49-F238E27FC236}">
                <a16:creationId xmlns:a16="http://schemas.microsoft.com/office/drawing/2014/main" id="{F901648B-F7DD-419E-9A04-A783BE016CA7}"/>
              </a:ext>
            </a:extLst>
          </p:cNvPr>
          <p:cNvSpPr/>
          <p:nvPr/>
        </p:nvSpPr>
        <p:spPr>
          <a:xfrm>
            <a:off x="0" y="6127931"/>
            <a:ext cx="12192000" cy="730069"/>
          </a:xfrm>
          <a:prstGeom prst="rect">
            <a:avLst/>
          </a:prstGeom>
          <a:gradFill flip="none" rotWithShape="1">
            <a:gsLst>
              <a:gs pos="0">
                <a:schemeClr val="accent1">
                  <a:lumMod val="5000"/>
                  <a:lumOff val="95000"/>
                </a:schemeClr>
              </a:gs>
              <a:gs pos="58000">
                <a:schemeClr val="accent1">
                  <a:lumMod val="45000"/>
                  <a:lumOff val="55000"/>
                </a:schemeClr>
              </a:gs>
              <a:gs pos="71000">
                <a:schemeClr val="accent1">
                  <a:lumMod val="54000"/>
                  <a:lumOff val="46000"/>
                </a:schemeClr>
              </a:gs>
              <a:gs pos="100000">
                <a:schemeClr val="accent1">
                  <a:lumMod val="30000"/>
                  <a:lumOff val="70000"/>
                </a:schemeClr>
              </a:gs>
            </a:gsLst>
            <a:lin ang="9000000" scaled="0"/>
            <a:tileRect/>
          </a:gradFill>
          <a:ln>
            <a:noFill/>
          </a:ln>
          <a:effectLst>
            <a:glow>
              <a:schemeClr val="accent1">
                <a:alpha val="4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 name="Picture 12" descr="A close up of a sign&#10;&#10;Description automatically generated">
            <a:extLst>
              <a:ext uri="{FF2B5EF4-FFF2-40B4-BE49-F238E27FC236}">
                <a16:creationId xmlns:a16="http://schemas.microsoft.com/office/drawing/2014/main" id="{AD2D2CE1-D21D-4185-B168-FF7312B27080}"/>
              </a:ext>
            </a:extLst>
          </p:cNvPr>
          <p:cNvPicPr>
            <a:picLocks noChangeAspect="1"/>
          </p:cNvPicPr>
          <p:nvPr/>
        </p:nvPicPr>
        <p:blipFill>
          <a:blip r:embed="rId4" cstate="print"/>
          <a:stretch>
            <a:fillRect/>
          </a:stretch>
        </p:blipFill>
        <p:spPr>
          <a:xfrm>
            <a:off x="755458" y="5631297"/>
            <a:ext cx="1987742" cy="838808"/>
          </a:xfrm>
          <a:prstGeom prst="rect">
            <a:avLst/>
          </a:prstGeom>
        </p:spPr>
      </p:pic>
      <p:pic>
        <p:nvPicPr>
          <p:cNvPr id="15" name="Picture 14" descr="A close up of a sign&#10;&#10;Description automatically generated">
            <a:extLst>
              <a:ext uri="{FF2B5EF4-FFF2-40B4-BE49-F238E27FC236}">
                <a16:creationId xmlns:a16="http://schemas.microsoft.com/office/drawing/2014/main" id="{BFF3460D-5CD3-4806-96C6-158879FC96F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730023" y="6245399"/>
            <a:ext cx="1602607" cy="516174"/>
          </a:xfrm>
          <a:prstGeom prst="rect">
            <a:avLst/>
          </a:prstGeom>
        </p:spPr>
      </p:pic>
      <p:sp>
        <p:nvSpPr>
          <p:cNvPr id="2" name="TextBox 1">
            <a:extLst>
              <a:ext uri="{FF2B5EF4-FFF2-40B4-BE49-F238E27FC236}">
                <a16:creationId xmlns:a16="http://schemas.microsoft.com/office/drawing/2014/main" id="{BA3B380E-C7BF-4798-81EC-E7A1FDAA3AEC}"/>
              </a:ext>
            </a:extLst>
          </p:cNvPr>
          <p:cNvSpPr txBox="1"/>
          <p:nvPr/>
        </p:nvSpPr>
        <p:spPr>
          <a:xfrm>
            <a:off x="-265208" y="6413873"/>
            <a:ext cx="4029075" cy="369332"/>
          </a:xfrm>
          <a:prstGeom prst="rect">
            <a:avLst/>
          </a:prstGeom>
          <a:noFill/>
        </p:spPr>
        <p:txBody>
          <a:bodyPr wrap="square" rtlCol="0">
            <a:spAutoFit/>
          </a:bodyPr>
          <a:lstStyle/>
          <a:p>
            <a:pPr algn="ctr"/>
            <a:r>
              <a:rPr lang="tr-TR" sz="900" dirty="0">
                <a:solidFill>
                  <a:srgbClr val="D93F33"/>
                </a:solidFill>
                <a:latin typeface="Arial Nova Light" panose="020B0304020202020204" pitchFamily="34" charset="0"/>
              </a:rPr>
              <a:t>Bu proje Avrupa Birliği ve Türkiye Cumhuriyeti </a:t>
            </a:r>
            <a:br>
              <a:rPr lang="x-none" sz="900" dirty="0">
                <a:solidFill>
                  <a:srgbClr val="D93F33"/>
                </a:solidFill>
                <a:latin typeface="Arial Nova Light" panose="020B0304020202020204" pitchFamily="34" charset="0"/>
              </a:rPr>
            </a:br>
            <a:r>
              <a:rPr lang="tr-TR" sz="900" dirty="0">
                <a:solidFill>
                  <a:srgbClr val="D93F33"/>
                </a:solidFill>
                <a:latin typeface="Arial Nova Light" panose="020B0304020202020204" pitchFamily="34" charset="0"/>
              </a:rPr>
              <a:t>tarafından finanse edilmektedir</a:t>
            </a:r>
          </a:p>
        </p:txBody>
      </p:sp>
      <p:graphicFrame>
        <p:nvGraphicFramePr>
          <p:cNvPr id="36865" name="İçerik Yer Tutucusu 3"/>
          <p:cNvGraphicFramePr>
            <a:graphicFrameLocks noGrp="1"/>
          </p:cNvGraphicFramePr>
          <p:nvPr/>
        </p:nvGraphicFramePr>
        <p:xfrm>
          <a:off x="1662176" y="1025144"/>
          <a:ext cx="8331200" cy="4627563"/>
        </p:xfrm>
        <a:graphic>
          <a:graphicData uri="http://schemas.openxmlformats.org/presentationml/2006/ole">
            <mc:AlternateContent xmlns:mc="http://schemas.openxmlformats.org/markup-compatibility/2006">
              <mc:Choice xmlns:v="urn:schemas-microsoft-com:vml" Requires="v">
                <p:oleObj spid="_x0000_s36939" r:id="rId6" imgW="8327858" imgH="4627265" progId="Excel.Chart.8">
                  <p:embed/>
                </p:oleObj>
              </mc:Choice>
              <mc:Fallback>
                <p:oleObj r:id="rId6" imgW="8327858" imgH="4627265" progId="Excel.Chart.8">
                  <p:embed/>
                  <p:pic>
                    <p:nvPicPr>
                      <p:cNvPr id="0" name="İçerik Yer Tutucusu 3"/>
                      <p:cNvPicPr>
                        <a:picLocks noGrp="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62176" y="1025144"/>
                        <a:ext cx="8331200" cy="46275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TextBox 2">
            <a:extLst>
              <a:ext uri="{FF2B5EF4-FFF2-40B4-BE49-F238E27FC236}">
                <a16:creationId xmlns:a16="http://schemas.microsoft.com/office/drawing/2014/main" id="{53A7F31C-5A1E-1544-9CF8-BE107D370235}"/>
              </a:ext>
            </a:extLst>
          </p:cNvPr>
          <p:cNvSpPr txBox="1"/>
          <p:nvPr/>
        </p:nvSpPr>
        <p:spPr>
          <a:xfrm>
            <a:off x="3428999" y="418200"/>
            <a:ext cx="5519057" cy="461665"/>
          </a:xfrm>
          <a:prstGeom prst="rect">
            <a:avLst/>
          </a:prstGeom>
          <a:noFill/>
        </p:spPr>
        <p:txBody>
          <a:bodyPr wrap="square" rtlCol="0">
            <a:spAutoFit/>
          </a:bodyPr>
          <a:lstStyle/>
          <a:p>
            <a:r>
              <a:rPr lang="en-TR" sz="2400" b="1" dirty="0">
                <a:solidFill>
                  <a:srgbClr val="C00000"/>
                </a:solidFill>
              </a:rPr>
              <a:t>ULUSLARARASI DOĞRUDAN YATIRIMLAR</a:t>
            </a:r>
          </a:p>
        </p:txBody>
      </p:sp>
    </p:spTree>
    <p:extLst>
      <p:ext uri="{BB962C8B-B14F-4D97-AF65-F5344CB8AC3E}">
        <p14:creationId xmlns:p14="http://schemas.microsoft.com/office/powerpoint/2010/main" val="38881330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F51EBEB-39E8-49C4-832F-059B56A7F78C}"/>
              </a:ext>
            </a:extLst>
          </p:cNvPr>
          <p:cNvSpPr>
            <a:spLocks noGrp="1"/>
          </p:cNvSpPr>
          <p:nvPr>
            <p:ph idx="1"/>
          </p:nvPr>
        </p:nvSpPr>
        <p:spPr>
          <a:xfrm>
            <a:off x="6090574" y="1338628"/>
            <a:ext cx="4977578" cy="3639289"/>
          </a:xfrm>
        </p:spPr>
        <p:txBody>
          <a:bodyPr anchor="ctr">
            <a:normAutofit/>
          </a:bodyPr>
          <a:lstStyle/>
          <a:p>
            <a:pPr marL="0" indent="0">
              <a:buNone/>
            </a:pPr>
            <a:endParaRPr lang="x-none" sz="3600" dirty="0">
              <a:solidFill>
                <a:schemeClr val="accent1">
                  <a:lumMod val="75000"/>
                </a:schemeClr>
              </a:solidFill>
              <a:latin typeface="Arial Nova" panose="020B0504020202020204" pitchFamily="34" charset="0"/>
              <a:ea typeface="+mj-ea"/>
              <a:cs typeface="+mj-cs"/>
            </a:endParaRPr>
          </a:p>
          <a:p>
            <a:pPr marL="0" indent="0">
              <a:buNone/>
            </a:pPr>
            <a:endParaRPr lang="x-none" sz="2000" dirty="0">
              <a:solidFill>
                <a:srgbClr val="000000"/>
              </a:solidFill>
              <a:latin typeface="Arial Nova" panose="020B0504020202020204" pitchFamily="34" charset="0"/>
            </a:endParaRPr>
          </a:p>
        </p:txBody>
      </p:sp>
      <p:sp>
        <p:nvSpPr>
          <p:cNvPr id="4" name="Rectangle 3">
            <a:extLst>
              <a:ext uri="{FF2B5EF4-FFF2-40B4-BE49-F238E27FC236}">
                <a16:creationId xmlns:a16="http://schemas.microsoft.com/office/drawing/2014/main" id="{F901648B-F7DD-419E-9A04-A783BE016CA7}"/>
              </a:ext>
            </a:extLst>
          </p:cNvPr>
          <p:cNvSpPr/>
          <p:nvPr/>
        </p:nvSpPr>
        <p:spPr>
          <a:xfrm>
            <a:off x="0" y="6127931"/>
            <a:ext cx="12192000" cy="730069"/>
          </a:xfrm>
          <a:prstGeom prst="rect">
            <a:avLst/>
          </a:prstGeom>
          <a:gradFill flip="none" rotWithShape="1">
            <a:gsLst>
              <a:gs pos="0">
                <a:schemeClr val="accent1">
                  <a:lumMod val="5000"/>
                  <a:lumOff val="95000"/>
                </a:schemeClr>
              </a:gs>
              <a:gs pos="58000">
                <a:schemeClr val="accent1">
                  <a:lumMod val="45000"/>
                  <a:lumOff val="55000"/>
                </a:schemeClr>
              </a:gs>
              <a:gs pos="71000">
                <a:schemeClr val="accent1">
                  <a:lumMod val="54000"/>
                  <a:lumOff val="46000"/>
                </a:schemeClr>
              </a:gs>
              <a:gs pos="100000">
                <a:schemeClr val="accent1">
                  <a:lumMod val="30000"/>
                  <a:lumOff val="70000"/>
                </a:schemeClr>
              </a:gs>
            </a:gsLst>
            <a:lin ang="9000000" scaled="0"/>
            <a:tileRect/>
          </a:gradFill>
          <a:ln>
            <a:noFill/>
          </a:ln>
          <a:effectLst>
            <a:glow>
              <a:schemeClr val="accent1">
                <a:alpha val="4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 name="Picture 12" descr="A close up of a sign&#10;&#10;Description automatically generated">
            <a:extLst>
              <a:ext uri="{FF2B5EF4-FFF2-40B4-BE49-F238E27FC236}">
                <a16:creationId xmlns:a16="http://schemas.microsoft.com/office/drawing/2014/main" id="{AD2D2CE1-D21D-4185-B168-FF7312B27080}"/>
              </a:ext>
            </a:extLst>
          </p:cNvPr>
          <p:cNvPicPr>
            <a:picLocks noChangeAspect="1"/>
          </p:cNvPicPr>
          <p:nvPr/>
        </p:nvPicPr>
        <p:blipFill>
          <a:blip r:embed="rId3" cstate="print"/>
          <a:stretch>
            <a:fillRect/>
          </a:stretch>
        </p:blipFill>
        <p:spPr>
          <a:xfrm>
            <a:off x="755458" y="5631297"/>
            <a:ext cx="1987742" cy="838808"/>
          </a:xfrm>
          <a:prstGeom prst="rect">
            <a:avLst/>
          </a:prstGeom>
        </p:spPr>
      </p:pic>
      <p:pic>
        <p:nvPicPr>
          <p:cNvPr id="15" name="Picture 14" descr="A close up of a sign&#10;&#10;Description automatically generated">
            <a:extLst>
              <a:ext uri="{FF2B5EF4-FFF2-40B4-BE49-F238E27FC236}">
                <a16:creationId xmlns:a16="http://schemas.microsoft.com/office/drawing/2014/main" id="{BFF3460D-5CD3-4806-96C6-158879FC96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0023" y="6245399"/>
            <a:ext cx="1602607" cy="516174"/>
          </a:xfrm>
          <a:prstGeom prst="rect">
            <a:avLst/>
          </a:prstGeom>
        </p:spPr>
      </p:pic>
      <p:sp>
        <p:nvSpPr>
          <p:cNvPr id="2" name="TextBox 1">
            <a:extLst>
              <a:ext uri="{FF2B5EF4-FFF2-40B4-BE49-F238E27FC236}">
                <a16:creationId xmlns:a16="http://schemas.microsoft.com/office/drawing/2014/main" id="{BA3B380E-C7BF-4798-81EC-E7A1FDAA3AEC}"/>
              </a:ext>
            </a:extLst>
          </p:cNvPr>
          <p:cNvSpPr txBox="1"/>
          <p:nvPr/>
        </p:nvSpPr>
        <p:spPr>
          <a:xfrm>
            <a:off x="-265208" y="6413873"/>
            <a:ext cx="4029075" cy="369332"/>
          </a:xfrm>
          <a:prstGeom prst="rect">
            <a:avLst/>
          </a:prstGeom>
          <a:noFill/>
        </p:spPr>
        <p:txBody>
          <a:bodyPr wrap="square" rtlCol="0">
            <a:spAutoFit/>
          </a:bodyPr>
          <a:lstStyle/>
          <a:p>
            <a:pPr algn="ctr"/>
            <a:r>
              <a:rPr lang="tr-TR" sz="900" dirty="0">
                <a:solidFill>
                  <a:srgbClr val="D93F33"/>
                </a:solidFill>
                <a:latin typeface="Arial Nova Light" panose="020B0304020202020204" pitchFamily="34" charset="0"/>
              </a:rPr>
              <a:t>Bu proje Avrupa Birliği ve Türkiye Cumhuriyeti </a:t>
            </a:r>
            <a:br>
              <a:rPr lang="x-none" sz="900" dirty="0">
                <a:solidFill>
                  <a:srgbClr val="D93F33"/>
                </a:solidFill>
                <a:latin typeface="Arial Nova Light" panose="020B0304020202020204" pitchFamily="34" charset="0"/>
              </a:rPr>
            </a:br>
            <a:r>
              <a:rPr lang="tr-TR" sz="900" dirty="0">
                <a:solidFill>
                  <a:srgbClr val="D93F33"/>
                </a:solidFill>
                <a:latin typeface="Arial Nova Light" panose="020B0304020202020204" pitchFamily="34" charset="0"/>
              </a:rPr>
              <a:t>tarafından finanse edilmektedir</a:t>
            </a:r>
          </a:p>
        </p:txBody>
      </p:sp>
      <p:sp>
        <p:nvSpPr>
          <p:cNvPr id="7" name="2 İçerik Yer Tutucusu"/>
          <p:cNvSpPr txBox="1">
            <a:spLocks/>
          </p:cNvSpPr>
          <p:nvPr/>
        </p:nvSpPr>
        <p:spPr>
          <a:xfrm>
            <a:off x="1749552" y="893064"/>
            <a:ext cx="8229600" cy="4525963"/>
          </a:xfrm>
          <a:prstGeom prst="rect">
            <a:avLst/>
          </a:prstGeom>
        </p:spPr>
        <p:txBody>
          <a:bodyPr vert="horz" lIns="91440" tIns="45720" rIns="91440" bIns="45720" rtlCol="0">
            <a:normAutofit/>
          </a:bodyPr>
          <a:lstStyle/>
          <a:p>
            <a:pPr marL="228600" marR="0" lvl="0" indent="-228600" algn="ctr"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tr-TR" altLang="en-US" sz="2600" b="1" i="0" u="none" strike="noStrike" kern="1200" cap="none" spc="0" normalizeH="0" baseline="0" noProof="0" dirty="0">
                <a:ln>
                  <a:noFill/>
                </a:ln>
                <a:solidFill>
                  <a:srgbClr val="C00000"/>
                </a:solidFill>
                <a:effectLst/>
                <a:uLnTx/>
                <a:uFillTx/>
                <a:latin typeface="+mn-lt"/>
                <a:ea typeface="+mn-ea"/>
                <a:cs typeface="+mn-cs"/>
              </a:rPr>
              <a:t>GÜMRÜK BİRLİĞİNİN ETKİLERİ</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tr-TR" altLang="en-US" sz="2600" b="0" i="0" u="none" strike="noStrike" kern="1200" cap="none" spc="0" normalizeH="0" baseline="0" noProof="0" dirty="0">
                <a:ln>
                  <a:noFill/>
                </a:ln>
                <a:solidFill>
                  <a:schemeClr val="tx1"/>
                </a:solidFill>
                <a:effectLst/>
                <a:uLnTx/>
                <a:uFillTx/>
                <a:latin typeface="+mn-lt"/>
                <a:ea typeface="+mn-ea"/>
                <a:cs typeface="+mn-cs"/>
              </a:rPr>
              <a:t>Sanayi ürünlerinde AB ile serbest ticaret ve AB Ticaret Politikası ve Ortak Gümrük Tarifesine uyum</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altLang="en-US" sz="2600" b="0" i="0" u="none" strike="noStrike" kern="1200" cap="none" spc="0" normalizeH="0" baseline="0" noProof="0" dirty="0" err="1">
                <a:ln>
                  <a:noFill/>
                </a:ln>
                <a:solidFill>
                  <a:schemeClr val="tx1"/>
                </a:solidFill>
                <a:effectLst/>
                <a:uLnTx/>
                <a:uFillTx/>
                <a:latin typeface="+mn-lt"/>
                <a:ea typeface="+mn-ea"/>
                <a:cs typeface="+mn-cs"/>
              </a:rPr>
              <a:t>Avrupa</a:t>
            </a:r>
            <a:r>
              <a:rPr kumimoji="0" lang="en-US" altLang="en-US" sz="2600" b="0" i="0" u="none" strike="noStrike" kern="1200" cap="none" spc="0" normalizeH="0" baseline="0" noProof="0" dirty="0">
                <a:ln>
                  <a:noFill/>
                </a:ln>
                <a:solidFill>
                  <a:schemeClr val="tx1"/>
                </a:solidFill>
                <a:effectLst/>
                <a:uLnTx/>
                <a:uFillTx/>
                <a:latin typeface="+mn-lt"/>
                <a:ea typeface="+mn-ea"/>
                <a:cs typeface="+mn-cs"/>
              </a:rPr>
              <a:t> </a:t>
            </a:r>
            <a:r>
              <a:rPr kumimoji="0" lang="tr-TR" altLang="en-US" sz="2600" b="0" i="0" u="none" strike="noStrike" kern="1200" cap="none" spc="0" normalizeH="0" baseline="0" noProof="0" dirty="0">
                <a:ln>
                  <a:noFill/>
                </a:ln>
                <a:solidFill>
                  <a:schemeClr val="tx1"/>
                </a:solidFill>
                <a:effectLst/>
                <a:uLnTx/>
                <a:uFillTx/>
                <a:latin typeface="+mn-lt"/>
                <a:ea typeface="+mn-ea"/>
                <a:cs typeface="+mn-cs"/>
              </a:rPr>
              <a:t>değer</a:t>
            </a:r>
            <a:r>
              <a:rPr kumimoji="0" lang="en-US" altLang="en-US" sz="2600" b="0" i="0" u="none" strike="noStrike" kern="1200" cap="none" spc="0" normalizeH="0" baseline="0" noProof="0" dirty="0">
                <a:ln>
                  <a:noFill/>
                </a:ln>
                <a:solidFill>
                  <a:schemeClr val="tx1"/>
                </a:solidFill>
                <a:effectLst/>
                <a:uLnTx/>
                <a:uFillTx/>
                <a:latin typeface="+mn-lt"/>
                <a:ea typeface="+mn-ea"/>
                <a:cs typeface="+mn-cs"/>
              </a:rPr>
              <a:t> </a:t>
            </a:r>
            <a:r>
              <a:rPr kumimoji="0" lang="en-US" altLang="en-US" sz="2600" b="0" i="0" u="none" strike="noStrike" kern="1200" cap="none" spc="0" normalizeH="0" baseline="0" noProof="0" dirty="0" err="1">
                <a:ln>
                  <a:noFill/>
                </a:ln>
                <a:solidFill>
                  <a:schemeClr val="tx1"/>
                </a:solidFill>
                <a:effectLst/>
                <a:uLnTx/>
                <a:uFillTx/>
                <a:latin typeface="+mn-lt"/>
                <a:ea typeface="+mn-ea"/>
                <a:cs typeface="+mn-cs"/>
              </a:rPr>
              <a:t>zincirlerine</a:t>
            </a:r>
            <a:r>
              <a:rPr kumimoji="0" lang="en-US" altLang="en-US" sz="2600" b="0" i="0" u="none" strike="noStrike" kern="1200" cap="none" spc="0" normalizeH="0" baseline="0" noProof="0" dirty="0">
                <a:ln>
                  <a:noFill/>
                </a:ln>
                <a:solidFill>
                  <a:schemeClr val="tx1"/>
                </a:solidFill>
                <a:effectLst/>
                <a:uLnTx/>
                <a:uFillTx/>
                <a:latin typeface="+mn-lt"/>
                <a:ea typeface="+mn-ea"/>
                <a:cs typeface="+mn-cs"/>
              </a:rPr>
              <a:t> </a:t>
            </a:r>
            <a:r>
              <a:rPr kumimoji="0" lang="en-US" altLang="en-US" sz="2600" b="0" i="0" u="none" strike="noStrike" kern="1200" cap="none" spc="0" normalizeH="0" baseline="0" noProof="0" dirty="0" err="1">
                <a:ln>
                  <a:noFill/>
                </a:ln>
                <a:solidFill>
                  <a:schemeClr val="tx1"/>
                </a:solidFill>
                <a:effectLst/>
                <a:uLnTx/>
                <a:uFillTx/>
                <a:latin typeface="+mn-lt"/>
                <a:ea typeface="+mn-ea"/>
                <a:cs typeface="+mn-cs"/>
              </a:rPr>
              <a:t>katılım</a:t>
            </a:r>
            <a:endParaRPr kumimoji="0" lang="tr-TR" altLang="en-US" sz="2600" b="0" i="0" u="none" strike="noStrike" kern="1200" cap="none" spc="0" normalizeH="0" baseline="0" noProof="0" dirty="0">
              <a:ln>
                <a:noFill/>
              </a:ln>
              <a:solidFill>
                <a:schemeClr val="tx1"/>
              </a:solidFill>
              <a:effectLst/>
              <a:uLnTx/>
              <a:uFillTx/>
              <a:latin typeface="+mn-lt"/>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tr-TR" altLang="en-US" sz="2600" b="0" i="0" u="none" strike="noStrike" kern="1200" cap="none" spc="0" normalizeH="0" baseline="0" noProof="0" dirty="0">
                <a:ln>
                  <a:noFill/>
                </a:ln>
                <a:solidFill>
                  <a:schemeClr val="tx1"/>
                </a:solidFill>
                <a:effectLst/>
                <a:uLnTx/>
                <a:uFillTx/>
                <a:latin typeface="+mn-lt"/>
                <a:ea typeface="+mn-ea"/>
                <a:cs typeface="+mn-cs"/>
              </a:rPr>
              <a:t>Yatırımlar için cazibe merkezi</a:t>
            </a:r>
            <a:endParaRPr kumimoji="0" lang="en-US" altLang="en-US" sz="2600" b="0" i="0" u="none" strike="noStrike" kern="1200" cap="none" spc="0" normalizeH="0" baseline="0" noProof="0" dirty="0">
              <a:ln>
                <a:noFill/>
              </a:ln>
              <a:solidFill>
                <a:schemeClr val="tx1"/>
              </a:solidFill>
              <a:effectLst/>
              <a:uLnTx/>
              <a:uFillTx/>
              <a:latin typeface="+mn-lt"/>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altLang="en-US" sz="2600" b="0" i="0" u="none" strike="noStrike" kern="1200" cap="none" spc="0" normalizeH="0" baseline="0" noProof="0" dirty="0" err="1">
                <a:ln>
                  <a:noFill/>
                </a:ln>
                <a:solidFill>
                  <a:schemeClr val="tx1"/>
                </a:solidFill>
                <a:effectLst/>
                <a:uLnTx/>
                <a:uFillTx/>
                <a:latin typeface="+mn-lt"/>
                <a:ea typeface="+mn-ea"/>
                <a:cs typeface="+mn-cs"/>
              </a:rPr>
              <a:t>Rekabet</a:t>
            </a:r>
            <a:r>
              <a:rPr kumimoji="0" lang="en-US" altLang="en-US" sz="2600" b="0" i="0" u="none" strike="noStrike" kern="1200" cap="none" spc="0" normalizeH="0" baseline="0" noProof="0" dirty="0">
                <a:ln>
                  <a:noFill/>
                </a:ln>
                <a:solidFill>
                  <a:schemeClr val="tx1"/>
                </a:solidFill>
                <a:effectLst/>
                <a:uLnTx/>
                <a:uFillTx/>
                <a:latin typeface="+mn-lt"/>
                <a:ea typeface="+mn-ea"/>
                <a:cs typeface="+mn-cs"/>
              </a:rPr>
              <a:t> </a:t>
            </a:r>
            <a:r>
              <a:rPr kumimoji="0" lang="en-US" altLang="en-US" sz="2600" b="0" i="0" u="none" strike="noStrike" kern="1200" cap="none" spc="0" normalizeH="0" baseline="0" noProof="0" dirty="0" err="1">
                <a:ln>
                  <a:noFill/>
                </a:ln>
                <a:solidFill>
                  <a:schemeClr val="tx1"/>
                </a:solidFill>
                <a:effectLst/>
                <a:uLnTx/>
                <a:uFillTx/>
                <a:latin typeface="+mn-lt"/>
                <a:ea typeface="+mn-ea"/>
                <a:cs typeface="+mn-cs"/>
              </a:rPr>
              <a:t>gücü</a:t>
            </a:r>
            <a:r>
              <a:rPr kumimoji="0" lang="tr-TR" altLang="en-US" sz="2600" b="0" i="0" u="none" strike="noStrike" kern="1200" cap="none" spc="0" normalizeH="0" baseline="0" noProof="0" dirty="0">
                <a:ln>
                  <a:noFill/>
                </a:ln>
                <a:solidFill>
                  <a:schemeClr val="tx1"/>
                </a:solidFill>
                <a:effectLst/>
                <a:uLnTx/>
                <a:uFillTx/>
                <a:latin typeface="+mn-lt"/>
                <a:ea typeface="+mn-ea"/>
                <a:cs typeface="+mn-cs"/>
              </a:rPr>
              <a:t>, kalite</a:t>
            </a:r>
            <a:r>
              <a:rPr kumimoji="0" lang="en-US" altLang="en-US" sz="2600" b="0" i="0" u="none" strike="noStrike" kern="1200" cap="none" spc="0" normalizeH="0" baseline="0" noProof="0" dirty="0">
                <a:ln>
                  <a:noFill/>
                </a:ln>
                <a:solidFill>
                  <a:schemeClr val="tx1"/>
                </a:solidFill>
                <a:effectLst/>
                <a:uLnTx/>
                <a:uFillTx/>
                <a:latin typeface="+mn-lt"/>
                <a:ea typeface="+mn-ea"/>
                <a:cs typeface="+mn-cs"/>
              </a:rPr>
              <a:t> </a:t>
            </a:r>
            <a:r>
              <a:rPr kumimoji="0" lang="en-US" altLang="en-US" sz="2600" b="0" i="0" u="none" strike="noStrike" kern="1200" cap="none" spc="0" normalizeH="0" baseline="0" noProof="0" dirty="0" err="1">
                <a:ln>
                  <a:noFill/>
                </a:ln>
                <a:solidFill>
                  <a:schemeClr val="tx1"/>
                </a:solidFill>
                <a:effectLst/>
                <a:uLnTx/>
                <a:uFillTx/>
                <a:latin typeface="+mn-lt"/>
                <a:ea typeface="+mn-ea"/>
                <a:cs typeface="+mn-cs"/>
              </a:rPr>
              <a:t>ve</a:t>
            </a:r>
            <a:r>
              <a:rPr kumimoji="0" lang="en-US" altLang="en-US" sz="2600" b="0" i="0" u="none" strike="noStrike" kern="1200" cap="none" spc="0" normalizeH="0" baseline="0" noProof="0" dirty="0">
                <a:ln>
                  <a:noFill/>
                </a:ln>
                <a:solidFill>
                  <a:schemeClr val="tx1"/>
                </a:solidFill>
                <a:effectLst/>
                <a:uLnTx/>
                <a:uFillTx/>
                <a:latin typeface="+mn-lt"/>
                <a:ea typeface="+mn-ea"/>
                <a:cs typeface="+mn-cs"/>
              </a:rPr>
              <a:t> </a:t>
            </a:r>
            <a:r>
              <a:rPr kumimoji="0" lang="en-US" altLang="en-US" sz="2600" b="0" i="0" u="none" strike="noStrike" kern="1200" cap="none" spc="0" normalizeH="0" baseline="0" noProof="0" dirty="0" err="1">
                <a:ln>
                  <a:noFill/>
                </a:ln>
                <a:solidFill>
                  <a:schemeClr val="tx1"/>
                </a:solidFill>
                <a:effectLst/>
                <a:uLnTx/>
                <a:uFillTx/>
                <a:latin typeface="+mn-lt"/>
                <a:ea typeface="+mn-ea"/>
                <a:cs typeface="+mn-cs"/>
              </a:rPr>
              <a:t>verimlilik</a:t>
            </a:r>
            <a:r>
              <a:rPr kumimoji="0" lang="en-US" altLang="en-US" sz="2600" b="0" i="0" u="none" strike="noStrike" kern="1200" cap="none" spc="0" normalizeH="0" baseline="0" noProof="0" dirty="0">
                <a:ln>
                  <a:noFill/>
                </a:ln>
                <a:solidFill>
                  <a:schemeClr val="tx1"/>
                </a:solidFill>
                <a:effectLst/>
                <a:uLnTx/>
                <a:uFillTx/>
                <a:latin typeface="+mn-lt"/>
                <a:ea typeface="+mn-ea"/>
                <a:cs typeface="+mn-cs"/>
              </a:rPr>
              <a:t> </a:t>
            </a:r>
            <a:r>
              <a:rPr kumimoji="0" lang="en-US" altLang="en-US" sz="2600" b="0" i="0" u="none" strike="noStrike" kern="1200" cap="none" spc="0" normalizeH="0" baseline="0" noProof="0" dirty="0" err="1">
                <a:ln>
                  <a:noFill/>
                </a:ln>
                <a:solidFill>
                  <a:schemeClr val="tx1"/>
                </a:solidFill>
                <a:effectLst/>
                <a:uLnTx/>
                <a:uFillTx/>
                <a:latin typeface="+mn-lt"/>
                <a:ea typeface="+mn-ea"/>
                <a:cs typeface="+mn-cs"/>
              </a:rPr>
              <a:t>artışı</a:t>
            </a:r>
            <a:endParaRPr kumimoji="0" lang="tr-TR" altLang="en-US" sz="2600" b="0" i="0" u="none" strike="noStrike" kern="1200" cap="none" spc="0" normalizeH="0" baseline="0" noProof="0" dirty="0">
              <a:ln>
                <a:noFill/>
              </a:ln>
              <a:solidFill>
                <a:schemeClr val="tx1"/>
              </a:solidFill>
              <a:effectLst/>
              <a:uLnTx/>
              <a:uFillTx/>
              <a:latin typeface="+mn-lt"/>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tr-TR" altLang="en-US" sz="2600" b="0" i="0" u="none" strike="noStrike" kern="1200" cap="none" spc="0" normalizeH="0" baseline="0" noProof="0" dirty="0">
                <a:ln>
                  <a:noFill/>
                </a:ln>
                <a:solidFill>
                  <a:schemeClr val="tx1"/>
                </a:solidFill>
                <a:effectLst/>
                <a:uLnTx/>
                <a:uFillTx/>
                <a:latin typeface="+mn-lt"/>
                <a:ea typeface="+mn-ea"/>
                <a:cs typeface="+mn-cs"/>
              </a:rPr>
              <a:t>Ekonominin altyapısının modernizasyonu ve mevzuat uyumu</a:t>
            </a:r>
            <a:endParaRPr kumimoji="0" lang="en-US" altLang="en-US" sz="2600" b="0" i="0" u="none" strike="noStrike" kern="1200" cap="none" spc="0" normalizeH="0" baseline="0" noProof="0" dirty="0">
              <a:ln>
                <a:noFill/>
              </a:ln>
              <a:solidFill>
                <a:schemeClr val="tx1"/>
              </a:solidFill>
              <a:effectLst/>
              <a:uLnTx/>
              <a:uFillTx/>
              <a:latin typeface="+mn-lt"/>
              <a:ea typeface="+mn-ea"/>
              <a:cs typeface="+mn-cs"/>
            </a:endParaRP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altLang="en-US" sz="2400" b="0" i="0" u="none" strike="noStrike" kern="1200" cap="none" spc="0" normalizeH="0" baseline="0" noProof="0" dirty="0" err="1">
                <a:ln>
                  <a:noFill/>
                </a:ln>
                <a:solidFill>
                  <a:schemeClr val="tx1"/>
                </a:solidFill>
                <a:effectLst/>
                <a:uLnTx/>
                <a:uFillTx/>
                <a:latin typeface="+mn-lt"/>
                <a:ea typeface="+mn-ea"/>
                <a:cs typeface="+mn-cs"/>
              </a:rPr>
              <a:t>Ürün</a:t>
            </a:r>
            <a:r>
              <a:rPr kumimoji="0" lang="en-US" altLang="en-US" sz="2400" b="0" i="0" u="none" strike="noStrike" kern="1200" cap="none" spc="0" normalizeH="0" baseline="0" noProof="0" dirty="0">
                <a:ln>
                  <a:noFill/>
                </a:ln>
                <a:solidFill>
                  <a:schemeClr val="tx1"/>
                </a:solidFill>
                <a:effectLst/>
                <a:uLnTx/>
                <a:uFillTx/>
                <a:latin typeface="+mn-lt"/>
                <a:ea typeface="+mn-ea"/>
                <a:cs typeface="+mn-cs"/>
              </a:rPr>
              <a:t> </a:t>
            </a:r>
            <a:r>
              <a:rPr kumimoji="0" lang="en-US" altLang="en-US" sz="2400" b="0" i="0" u="none" strike="noStrike" kern="1200" cap="none" spc="0" normalizeH="0" baseline="0" noProof="0" dirty="0" err="1">
                <a:ln>
                  <a:noFill/>
                </a:ln>
                <a:solidFill>
                  <a:schemeClr val="tx1"/>
                </a:solidFill>
                <a:effectLst/>
                <a:uLnTx/>
                <a:uFillTx/>
                <a:latin typeface="+mn-lt"/>
                <a:ea typeface="+mn-ea"/>
                <a:cs typeface="+mn-cs"/>
              </a:rPr>
              <a:t>standartları</a:t>
            </a:r>
            <a:r>
              <a:rPr kumimoji="0" lang="en-US" altLang="en-US" sz="2400" b="0" i="0" u="none" strike="noStrike" kern="1200" cap="none" spc="0" normalizeH="0" baseline="0" noProof="0" dirty="0">
                <a:ln>
                  <a:noFill/>
                </a:ln>
                <a:solidFill>
                  <a:schemeClr val="tx1"/>
                </a:solidFill>
                <a:effectLst/>
                <a:uLnTx/>
                <a:uFillTx/>
                <a:latin typeface="+mn-lt"/>
                <a:ea typeface="+mn-ea"/>
                <a:cs typeface="+mn-cs"/>
              </a:rPr>
              <a:t>, </a:t>
            </a:r>
            <a:r>
              <a:rPr kumimoji="0" lang="en-US" altLang="en-US" sz="2400" b="0" i="0" u="none" strike="noStrike" kern="1200" cap="none" spc="0" normalizeH="0" baseline="0" noProof="0" dirty="0" err="1">
                <a:ln>
                  <a:noFill/>
                </a:ln>
                <a:solidFill>
                  <a:schemeClr val="tx1"/>
                </a:solidFill>
                <a:effectLst/>
                <a:uLnTx/>
                <a:uFillTx/>
                <a:latin typeface="+mn-lt"/>
                <a:ea typeface="+mn-ea"/>
                <a:cs typeface="+mn-cs"/>
              </a:rPr>
              <a:t>rekabet</a:t>
            </a:r>
            <a:r>
              <a:rPr kumimoji="0" lang="en-US" altLang="en-US" sz="2400" b="0" i="0" u="none" strike="noStrike" kern="1200" cap="none" spc="0" normalizeH="0" baseline="0" noProof="0" dirty="0">
                <a:ln>
                  <a:noFill/>
                </a:ln>
                <a:solidFill>
                  <a:schemeClr val="tx1"/>
                </a:solidFill>
                <a:effectLst/>
                <a:uLnTx/>
                <a:uFillTx/>
                <a:latin typeface="+mn-lt"/>
                <a:ea typeface="+mn-ea"/>
                <a:cs typeface="+mn-cs"/>
              </a:rPr>
              <a:t>, </a:t>
            </a:r>
            <a:r>
              <a:rPr kumimoji="0" lang="en-US" altLang="en-US" sz="2400" b="0" i="0" u="none" strike="noStrike" kern="1200" cap="none" spc="0" normalizeH="0" baseline="0" noProof="0" dirty="0" err="1">
                <a:ln>
                  <a:noFill/>
                </a:ln>
                <a:solidFill>
                  <a:schemeClr val="tx1"/>
                </a:solidFill>
                <a:effectLst/>
                <a:uLnTx/>
                <a:uFillTx/>
                <a:latin typeface="+mn-lt"/>
                <a:ea typeface="+mn-ea"/>
                <a:cs typeface="+mn-cs"/>
              </a:rPr>
              <a:t>fikri</a:t>
            </a:r>
            <a:r>
              <a:rPr kumimoji="0" lang="en-US" altLang="en-US" sz="2400" b="0" i="0" u="none" strike="noStrike" kern="1200" cap="none" spc="0" normalizeH="0" baseline="0" noProof="0" dirty="0">
                <a:ln>
                  <a:noFill/>
                </a:ln>
                <a:solidFill>
                  <a:schemeClr val="tx1"/>
                </a:solidFill>
                <a:effectLst/>
                <a:uLnTx/>
                <a:uFillTx/>
                <a:latin typeface="+mn-lt"/>
                <a:ea typeface="+mn-ea"/>
                <a:cs typeface="+mn-cs"/>
              </a:rPr>
              <a:t> </a:t>
            </a:r>
            <a:r>
              <a:rPr kumimoji="0" lang="en-US" altLang="en-US" sz="2400" b="0" i="0" u="none" strike="noStrike" kern="1200" cap="none" spc="0" normalizeH="0" baseline="0" noProof="0" dirty="0" err="1">
                <a:ln>
                  <a:noFill/>
                </a:ln>
                <a:solidFill>
                  <a:schemeClr val="tx1"/>
                </a:solidFill>
                <a:effectLst/>
                <a:uLnTx/>
                <a:uFillTx/>
                <a:latin typeface="+mn-lt"/>
                <a:ea typeface="+mn-ea"/>
                <a:cs typeface="+mn-cs"/>
              </a:rPr>
              <a:t>mülkiyet</a:t>
            </a:r>
            <a:r>
              <a:rPr kumimoji="0" lang="en-US" altLang="en-US" sz="2400" b="0" i="0" u="none" strike="noStrike" kern="1200" cap="none" spc="0" normalizeH="0" baseline="0" noProof="0" dirty="0">
                <a:ln>
                  <a:noFill/>
                </a:ln>
                <a:solidFill>
                  <a:schemeClr val="tx1"/>
                </a:solidFill>
                <a:effectLst/>
                <a:uLnTx/>
                <a:uFillTx/>
                <a:latin typeface="+mn-lt"/>
                <a:ea typeface="+mn-ea"/>
                <a:cs typeface="+mn-cs"/>
              </a:rPr>
              <a:t>, </a:t>
            </a:r>
            <a:r>
              <a:rPr kumimoji="0" lang="en-US" altLang="en-US" sz="2400" b="0" i="0" u="none" strike="noStrike" kern="1200" cap="none" spc="0" normalizeH="0" baseline="0" noProof="0" dirty="0" err="1">
                <a:ln>
                  <a:noFill/>
                </a:ln>
                <a:solidFill>
                  <a:schemeClr val="tx1"/>
                </a:solidFill>
                <a:effectLst/>
                <a:uLnTx/>
                <a:uFillTx/>
                <a:latin typeface="+mn-lt"/>
                <a:ea typeface="+mn-ea"/>
                <a:cs typeface="+mn-cs"/>
              </a:rPr>
              <a:t>tüketici</a:t>
            </a:r>
            <a:r>
              <a:rPr kumimoji="0" lang="en-US" altLang="en-US" sz="2400" b="0" i="0" u="none" strike="noStrike" kern="1200" cap="none" spc="0" normalizeH="0" baseline="0" noProof="0" dirty="0">
                <a:ln>
                  <a:noFill/>
                </a:ln>
                <a:solidFill>
                  <a:schemeClr val="tx1"/>
                </a:solidFill>
                <a:effectLst/>
                <a:uLnTx/>
                <a:uFillTx/>
                <a:latin typeface="+mn-lt"/>
                <a:ea typeface="+mn-ea"/>
                <a:cs typeface="+mn-cs"/>
              </a:rPr>
              <a:t> </a:t>
            </a:r>
            <a:r>
              <a:rPr kumimoji="0" lang="en-US" altLang="en-US" sz="2400" b="0" i="0" u="none" strike="noStrike" kern="1200" cap="none" spc="0" normalizeH="0" baseline="0" noProof="0" dirty="0" err="1">
                <a:ln>
                  <a:noFill/>
                </a:ln>
                <a:solidFill>
                  <a:schemeClr val="tx1"/>
                </a:solidFill>
                <a:effectLst/>
                <a:uLnTx/>
                <a:uFillTx/>
                <a:latin typeface="+mn-lt"/>
                <a:ea typeface="+mn-ea"/>
                <a:cs typeface="+mn-cs"/>
              </a:rPr>
              <a:t>hakları</a:t>
            </a:r>
            <a:r>
              <a:rPr kumimoji="0" lang="en-US" altLang="en-US" sz="2400" b="0" i="0" u="none" strike="noStrike" kern="1200" cap="none" spc="0" normalizeH="0" baseline="0" noProof="0" dirty="0">
                <a:ln>
                  <a:noFill/>
                </a:ln>
                <a:solidFill>
                  <a:schemeClr val="tx1"/>
                </a:solidFill>
                <a:effectLst/>
                <a:uLnTx/>
                <a:uFillTx/>
                <a:latin typeface="+mn-lt"/>
                <a:ea typeface="+mn-ea"/>
                <a:cs typeface="+mn-cs"/>
              </a:rPr>
              <a:t> </a:t>
            </a:r>
            <a:r>
              <a:rPr kumimoji="0" lang="en-US" altLang="en-US" sz="2400" b="0" i="0" u="none" strike="noStrike" kern="1200" cap="none" spc="0" normalizeH="0" baseline="0" noProof="0" dirty="0" err="1">
                <a:ln>
                  <a:noFill/>
                </a:ln>
                <a:solidFill>
                  <a:schemeClr val="tx1"/>
                </a:solidFill>
                <a:effectLst/>
                <a:uLnTx/>
                <a:uFillTx/>
                <a:latin typeface="+mn-lt"/>
                <a:ea typeface="+mn-ea"/>
                <a:cs typeface="+mn-cs"/>
              </a:rPr>
              <a:t>uyumu</a:t>
            </a:r>
            <a:endParaRPr kumimoji="0" lang="tr-TR" altLang="en-US" sz="2400" b="0" i="0" u="none" strike="noStrike" kern="1200" cap="none" spc="0" normalizeH="0" baseline="0" noProof="0" dirty="0">
              <a:ln>
                <a:noFill/>
              </a:ln>
              <a:solidFill>
                <a:schemeClr val="tx1"/>
              </a:solidFill>
              <a:effectLst/>
              <a:uLnTx/>
              <a:uFillTx/>
              <a:latin typeface="+mn-lt"/>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tr-TR" altLang="en-US" sz="2600" b="0" i="0" u="none" strike="noStrike" kern="1200" cap="none" spc="0" normalizeH="0" baseline="0" noProof="0" dirty="0">
                <a:ln>
                  <a:noFill/>
                </a:ln>
                <a:solidFill>
                  <a:schemeClr val="tx1"/>
                </a:solidFill>
                <a:effectLst/>
                <a:uLnTx/>
                <a:uFillTx/>
                <a:latin typeface="+mn-lt"/>
                <a:ea typeface="+mn-ea"/>
                <a:cs typeface="+mn-cs"/>
              </a:rPr>
              <a:t>AB Tek Pazarına erişim ve son aşama olan üyeliğe hazırlık</a:t>
            </a:r>
            <a:endParaRPr kumimoji="0" lang="en-US" altLang="en-US" sz="2600" b="0" i="0" u="none" strike="noStrike" kern="1200" cap="none" spc="0" normalizeH="0" baseline="0" noProof="0" dirty="0">
              <a:ln>
                <a:noFill/>
              </a:ln>
              <a:solidFill>
                <a:schemeClr val="tx1"/>
              </a:solidFill>
              <a:effectLst/>
              <a:uLnTx/>
              <a:uFillTx/>
              <a:latin typeface="+mn-lt"/>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altLang="en-US" sz="2800" b="0" i="0" u="none" strike="noStrike" kern="1200" cap="none" spc="0" normalizeH="0" baseline="0" noProof="0" dirty="0">
              <a:ln>
                <a:noFill/>
              </a:ln>
              <a:solidFill>
                <a:schemeClr val="tx1"/>
              </a:solidFill>
              <a:effectLst/>
              <a:uLnTx/>
              <a:uFillTx/>
              <a:latin typeface="+mn-lt"/>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itchFamily="34" charset="0"/>
              <a:buNone/>
              <a:tabLst/>
              <a:defRPr/>
            </a:pPr>
            <a:endParaRPr kumimoji="0" lang="tr-TR" altLang="en-US" sz="28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3888133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F51EBEB-39E8-49C4-832F-059B56A7F78C}"/>
              </a:ext>
            </a:extLst>
          </p:cNvPr>
          <p:cNvSpPr>
            <a:spLocks noGrp="1"/>
          </p:cNvSpPr>
          <p:nvPr>
            <p:ph idx="1"/>
          </p:nvPr>
        </p:nvSpPr>
        <p:spPr>
          <a:xfrm>
            <a:off x="6090574" y="1338628"/>
            <a:ext cx="4977578" cy="3639289"/>
          </a:xfrm>
        </p:spPr>
        <p:txBody>
          <a:bodyPr anchor="ctr">
            <a:normAutofit/>
          </a:bodyPr>
          <a:lstStyle/>
          <a:p>
            <a:pPr marL="0" indent="0">
              <a:buNone/>
            </a:pPr>
            <a:endParaRPr lang="x-none" sz="3600" dirty="0">
              <a:solidFill>
                <a:schemeClr val="accent1">
                  <a:lumMod val="75000"/>
                </a:schemeClr>
              </a:solidFill>
              <a:latin typeface="Arial Nova" panose="020B0504020202020204" pitchFamily="34" charset="0"/>
              <a:ea typeface="+mj-ea"/>
              <a:cs typeface="+mj-cs"/>
            </a:endParaRPr>
          </a:p>
          <a:p>
            <a:pPr marL="0" indent="0">
              <a:buNone/>
            </a:pPr>
            <a:endParaRPr lang="x-none" sz="2000" dirty="0">
              <a:solidFill>
                <a:srgbClr val="000000"/>
              </a:solidFill>
              <a:latin typeface="Arial Nova" panose="020B0504020202020204" pitchFamily="34" charset="0"/>
            </a:endParaRPr>
          </a:p>
        </p:txBody>
      </p:sp>
      <p:sp>
        <p:nvSpPr>
          <p:cNvPr id="4" name="Rectangle 3">
            <a:extLst>
              <a:ext uri="{FF2B5EF4-FFF2-40B4-BE49-F238E27FC236}">
                <a16:creationId xmlns:a16="http://schemas.microsoft.com/office/drawing/2014/main" id="{F901648B-F7DD-419E-9A04-A783BE016CA7}"/>
              </a:ext>
            </a:extLst>
          </p:cNvPr>
          <p:cNvSpPr/>
          <p:nvPr/>
        </p:nvSpPr>
        <p:spPr>
          <a:xfrm>
            <a:off x="0" y="6127931"/>
            <a:ext cx="12192000" cy="730069"/>
          </a:xfrm>
          <a:prstGeom prst="rect">
            <a:avLst/>
          </a:prstGeom>
          <a:gradFill flip="none" rotWithShape="1">
            <a:gsLst>
              <a:gs pos="0">
                <a:schemeClr val="accent1">
                  <a:lumMod val="5000"/>
                  <a:lumOff val="95000"/>
                </a:schemeClr>
              </a:gs>
              <a:gs pos="58000">
                <a:schemeClr val="accent1">
                  <a:lumMod val="45000"/>
                  <a:lumOff val="55000"/>
                </a:schemeClr>
              </a:gs>
              <a:gs pos="71000">
                <a:schemeClr val="accent1">
                  <a:lumMod val="54000"/>
                  <a:lumOff val="46000"/>
                </a:schemeClr>
              </a:gs>
              <a:gs pos="100000">
                <a:schemeClr val="accent1">
                  <a:lumMod val="30000"/>
                  <a:lumOff val="70000"/>
                </a:schemeClr>
              </a:gs>
            </a:gsLst>
            <a:lin ang="9000000" scaled="0"/>
            <a:tileRect/>
          </a:gradFill>
          <a:ln>
            <a:noFill/>
          </a:ln>
          <a:effectLst>
            <a:glow>
              <a:schemeClr val="accent1">
                <a:alpha val="4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 name="Picture 12" descr="A close up of a sign&#10;&#10;Description automatically generated">
            <a:extLst>
              <a:ext uri="{FF2B5EF4-FFF2-40B4-BE49-F238E27FC236}">
                <a16:creationId xmlns:a16="http://schemas.microsoft.com/office/drawing/2014/main" id="{AD2D2CE1-D21D-4185-B168-FF7312B27080}"/>
              </a:ext>
            </a:extLst>
          </p:cNvPr>
          <p:cNvPicPr>
            <a:picLocks noChangeAspect="1"/>
          </p:cNvPicPr>
          <p:nvPr/>
        </p:nvPicPr>
        <p:blipFill>
          <a:blip r:embed="rId3" cstate="print"/>
          <a:stretch>
            <a:fillRect/>
          </a:stretch>
        </p:blipFill>
        <p:spPr>
          <a:xfrm>
            <a:off x="755458" y="5631297"/>
            <a:ext cx="1987742" cy="838808"/>
          </a:xfrm>
          <a:prstGeom prst="rect">
            <a:avLst/>
          </a:prstGeom>
        </p:spPr>
      </p:pic>
      <p:pic>
        <p:nvPicPr>
          <p:cNvPr id="15" name="Picture 14" descr="A close up of a sign&#10;&#10;Description automatically generated">
            <a:extLst>
              <a:ext uri="{FF2B5EF4-FFF2-40B4-BE49-F238E27FC236}">
                <a16:creationId xmlns:a16="http://schemas.microsoft.com/office/drawing/2014/main" id="{BFF3460D-5CD3-4806-96C6-158879FC96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0023" y="6245399"/>
            <a:ext cx="1602607" cy="516174"/>
          </a:xfrm>
          <a:prstGeom prst="rect">
            <a:avLst/>
          </a:prstGeom>
        </p:spPr>
      </p:pic>
      <p:sp>
        <p:nvSpPr>
          <p:cNvPr id="2" name="TextBox 1">
            <a:extLst>
              <a:ext uri="{FF2B5EF4-FFF2-40B4-BE49-F238E27FC236}">
                <a16:creationId xmlns:a16="http://schemas.microsoft.com/office/drawing/2014/main" id="{BA3B380E-C7BF-4798-81EC-E7A1FDAA3AEC}"/>
              </a:ext>
            </a:extLst>
          </p:cNvPr>
          <p:cNvSpPr txBox="1"/>
          <p:nvPr/>
        </p:nvSpPr>
        <p:spPr>
          <a:xfrm>
            <a:off x="-265208" y="6413873"/>
            <a:ext cx="4029075" cy="369332"/>
          </a:xfrm>
          <a:prstGeom prst="rect">
            <a:avLst/>
          </a:prstGeom>
          <a:noFill/>
        </p:spPr>
        <p:txBody>
          <a:bodyPr wrap="square" rtlCol="0">
            <a:spAutoFit/>
          </a:bodyPr>
          <a:lstStyle/>
          <a:p>
            <a:pPr algn="ctr"/>
            <a:r>
              <a:rPr lang="tr-TR" sz="900" dirty="0">
                <a:solidFill>
                  <a:srgbClr val="D93F33"/>
                </a:solidFill>
                <a:latin typeface="Arial Nova Light" panose="020B0304020202020204" pitchFamily="34" charset="0"/>
              </a:rPr>
              <a:t>Bu proje Avrupa Birliği ve Türkiye Cumhuriyeti </a:t>
            </a:r>
            <a:br>
              <a:rPr lang="x-none" sz="900" dirty="0">
                <a:solidFill>
                  <a:srgbClr val="D93F33"/>
                </a:solidFill>
                <a:latin typeface="Arial Nova Light" panose="020B0304020202020204" pitchFamily="34" charset="0"/>
              </a:rPr>
            </a:br>
            <a:r>
              <a:rPr lang="tr-TR" sz="900" dirty="0">
                <a:solidFill>
                  <a:srgbClr val="D93F33"/>
                </a:solidFill>
                <a:latin typeface="Arial Nova Light" panose="020B0304020202020204" pitchFamily="34" charset="0"/>
              </a:rPr>
              <a:t>tarafından finanse edilmektedir</a:t>
            </a:r>
          </a:p>
        </p:txBody>
      </p:sp>
      <p:sp>
        <p:nvSpPr>
          <p:cNvPr id="7" name="İçerik Yer Tutucusu 2"/>
          <p:cNvSpPr txBox="1">
            <a:spLocks/>
          </p:cNvSpPr>
          <p:nvPr/>
        </p:nvSpPr>
        <p:spPr>
          <a:xfrm>
            <a:off x="2042160" y="783336"/>
            <a:ext cx="8229600" cy="4525963"/>
          </a:xfrm>
          <a:prstGeom prst="rect">
            <a:avLst/>
          </a:prstGeom>
        </p:spPr>
        <p:txBody>
          <a:bodyPr vert="horz" lIns="91440" tIns="45720" rIns="91440" bIns="45720" rtlCol="0">
            <a:normAutofit/>
          </a:bodyPr>
          <a:lstStyle/>
          <a:p>
            <a:pPr marR="0" lvl="0" algn="ctr" defTabSz="914400" rtl="0" eaLnBrk="1" fontAlgn="auto" latinLnBrk="0" hangingPunct="1">
              <a:lnSpc>
                <a:spcPct val="90000"/>
              </a:lnSpc>
              <a:spcBef>
                <a:spcPts val="1000"/>
              </a:spcBef>
              <a:spcAft>
                <a:spcPts val="0"/>
              </a:spcAft>
              <a:buClrTx/>
              <a:buSzTx/>
              <a:tabLst/>
              <a:defRPr/>
            </a:pPr>
            <a:r>
              <a:rPr kumimoji="0" lang="tr-TR" altLang="en-US" sz="2800" b="1" i="0" u="none" strike="noStrike" kern="1200" cap="none" spc="0" normalizeH="0" baseline="0" noProof="0" dirty="0">
                <a:ln>
                  <a:noFill/>
                </a:ln>
                <a:solidFill>
                  <a:srgbClr val="C00000"/>
                </a:solidFill>
                <a:effectLst/>
                <a:uLnTx/>
                <a:uFillTx/>
                <a:latin typeface="+mn-lt"/>
                <a:ea typeface="+mn-ea"/>
                <a:cs typeface="+mn-cs"/>
              </a:rPr>
              <a:t>GÜMRÜK BİRLİĞİNİN GÜNCELLENME SÜRECİ</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tr-TR" altLang="en-US" sz="2400" b="0" i="0" u="none" strike="noStrike" kern="1200" cap="none" spc="0" normalizeH="0" baseline="0" noProof="0" dirty="0">
                <a:ln>
                  <a:noFill/>
                </a:ln>
                <a:solidFill>
                  <a:schemeClr val="tx1"/>
                </a:solidFill>
                <a:effectLst/>
                <a:uLnTx/>
                <a:uFillTx/>
                <a:latin typeface="+mn-lt"/>
                <a:ea typeface="+mn-ea"/>
                <a:cs typeface="+mn-cs"/>
              </a:rPr>
              <a:t>Şubat 2014-Üst Düzey Memurlar Çalışma Grubu</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tr-TR" altLang="en-US" sz="2400" b="0" i="0" u="none" strike="noStrike" kern="1200" cap="none" spc="0" normalizeH="0" baseline="0" noProof="0" dirty="0">
                <a:ln>
                  <a:noFill/>
                </a:ln>
                <a:solidFill>
                  <a:schemeClr val="tx1"/>
                </a:solidFill>
                <a:effectLst/>
                <a:uLnTx/>
                <a:uFillTx/>
                <a:latin typeface="+mn-lt"/>
                <a:ea typeface="+mn-ea"/>
                <a:cs typeface="+mn-cs"/>
              </a:rPr>
              <a:t>8 Nisan 2014-Dünya Bankası Raporu</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tr-TR" altLang="en-US" sz="2400" b="0" i="0" u="none" strike="noStrike" kern="1200" cap="none" spc="0" normalizeH="0" baseline="0" noProof="0" dirty="0">
                <a:ln>
                  <a:noFill/>
                </a:ln>
                <a:solidFill>
                  <a:schemeClr val="tx1"/>
                </a:solidFill>
                <a:effectLst/>
                <a:uLnTx/>
                <a:uFillTx/>
                <a:latin typeface="+mn-lt"/>
                <a:ea typeface="+mn-ea"/>
                <a:cs typeface="+mn-cs"/>
              </a:rPr>
              <a:t>12 Mayıs 2015-Zeybekçi-Malmström görüşmesi</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tr-TR" altLang="en-US" sz="2400" b="0" i="0" u="none" strike="noStrike" kern="1200" cap="none" spc="0" normalizeH="0" baseline="0" noProof="0" dirty="0">
                <a:ln>
                  <a:noFill/>
                </a:ln>
                <a:solidFill>
                  <a:schemeClr val="tx1"/>
                </a:solidFill>
                <a:effectLst/>
                <a:uLnTx/>
                <a:uFillTx/>
                <a:latin typeface="+mn-lt"/>
                <a:ea typeface="+mn-ea"/>
                <a:cs typeface="+mn-cs"/>
              </a:rPr>
              <a:t>29 Kasım 2015-Türkiye-AB Ortak Eylem Planı</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tr-TR" altLang="en-US" sz="2400" b="0" i="0" u="none" strike="noStrike" kern="1200" cap="none" spc="0" normalizeH="0" baseline="0" noProof="0" dirty="0">
                <a:ln>
                  <a:noFill/>
                </a:ln>
                <a:solidFill>
                  <a:schemeClr val="tx1"/>
                </a:solidFill>
                <a:effectLst/>
                <a:uLnTx/>
                <a:uFillTx/>
                <a:latin typeface="+mn-lt"/>
                <a:ea typeface="+mn-ea"/>
                <a:cs typeface="+mn-cs"/>
              </a:rPr>
              <a:t>18 Mart 2016-Türkiye-AB Ortak Bildirisi</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tr-TR" altLang="en-US" sz="2400" dirty="0"/>
              <a:t>2018 ve 2019-Yaptırımlara yönelik kararlar</a:t>
            </a:r>
            <a:endParaRPr kumimoji="0" lang="tr-TR" altLang="en-US" sz="2400" b="0" i="0" u="none" strike="noStrike" kern="1200" cap="none" spc="0" normalizeH="0" baseline="0" noProof="0" dirty="0">
              <a:ln>
                <a:noFill/>
              </a:ln>
              <a:solidFill>
                <a:schemeClr val="tx1"/>
              </a:solidFill>
              <a:effectLst/>
              <a:uLnTx/>
              <a:uFillTx/>
              <a:latin typeface="+mn-lt"/>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tr-TR" altLang="en-US" sz="2400" b="0" i="0" u="none" strike="noStrike" kern="1200" cap="none" spc="0" normalizeH="0" baseline="0" noProof="0" dirty="0">
                <a:ln>
                  <a:noFill/>
                </a:ln>
                <a:solidFill>
                  <a:schemeClr val="tx1"/>
                </a:solidFill>
                <a:effectLst/>
                <a:uLnTx/>
                <a:uFillTx/>
                <a:latin typeface="+mn-lt"/>
                <a:ea typeface="+mn-ea"/>
                <a:cs typeface="+mn-cs"/>
              </a:rPr>
              <a:t>21 Aralık 2016-Komisyon’un Müzakere Yetkisi için Başvurması</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tr-TR" altLang="en-US" sz="2400" dirty="0"/>
              <a:t>Ekim 2020-Türkiye AB ilişkilerinde Pozitif Gündem</a:t>
            </a:r>
            <a:endParaRPr kumimoji="0" lang="en-GB" altLang="en-US" sz="24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38881330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F51EBEB-39E8-49C4-832F-059B56A7F78C}"/>
              </a:ext>
            </a:extLst>
          </p:cNvPr>
          <p:cNvSpPr>
            <a:spLocks noGrp="1"/>
          </p:cNvSpPr>
          <p:nvPr>
            <p:ph idx="1"/>
          </p:nvPr>
        </p:nvSpPr>
        <p:spPr>
          <a:xfrm>
            <a:off x="6090574" y="1338628"/>
            <a:ext cx="4977578" cy="3639289"/>
          </a:xfrm>
        </p:spPr>
        <p:txBody>
          <a:bodyPr anchor="ctr">
            <a:normAutofit/>
          </a:bodyPr>
          <a:lstStyle/>
          <a:p>
            <a:pPr marL="0" indent="0">
              <a:buNone/>
            </a:pPr>
            <a:endParaRPr lang="x-none" sz="3600" dirty="0">
              <a:solidFill>
                <a:schemeClr val="accent1">
                  <a:lumMod val="75000"/>
                </a:schemeClr>
              </a:solidFill>
              <a:latin typeface="Arial Nova" panose="020B0504020202020204" pitchFamily="34" charset="0"/>
              <a:ea typeface="+mj-ea"/>
              <a:cs typeface="+mj-cs"/>
            </a:endParaRPr>
          </a:p>
          <a:p>
            <a:pPr marL="0" indent="0">
              <a:buNone/>
            </a:pPr>
            <a:endParaRPr lang="x-none" sz="2000" dirty="0">
              <a:solidFill>
                <a:srgbClr val="000000"/>
              </a:solidFill>
              <a:latin typeface="Arial Nova" panose="020B0504020202020204" pitchFamily="34" charset="0"/>
            </a:endParaRPr>
          </a:p>
        </p:txBody>
      </p:sp>
      <p:sp>
        <p:nvSpPr>
          <p:cNvPr id="4" name="Rectangle 3">
            <a:extLst>
              <a:ext uri="{FF2B5EF4-FFF2-40B4-BE49-F238E27FC236}">
                <a16:creationId xmlns:a16="http://schemas.microsoft.com/office/drawing/2014/main" id="{F901648B-F7DD-419E-9A04-A783BE016CA7}"/>
              </a:ext>
            </a:extLst>
          </p:cNvPr>
          <p:cNvSpPr/>
          <p:nvPr/>
        </p:nvSpPr>
        <p:spPr>
          <a:xfrm>
            <a:off x="0" y="6127931"/>
            <a:ext cx="12192000" cy="730069"/>
          </a:xfrm>
          <a:prstGeom prst="rect">
            <a:avLst/>
          </a:prstGeom>
          <a:gradFill flip="none" rotWithShape="1">
            <a:gsLst>
              <a:gs pos="0">
                <a:schemeClr val="accent1">
                  <a:lumMod val="5000"/>
                  <a:lumOff val="95000"/>
                </a:schemeClr>
              </a:gs>
              <a:gs pos="58000">
                <a:schemeClr val="accent1">
                  <a:lumMod val="45000"/>
                  <a:lumOff val="55000"/>
                </a:schemeClr>
              </a:gs>
              <a:gs pos="71000">
                <a:schemeClr val="accent1">
                  <a:lumMod val="54000"/>
                  <a:lumOff val="46000"/>
                </a:schemeClr>
              </a:gs>
              <a:gs pos="100000">
                <a:schemeClr val="accent1">
                  <a:lumMod val="30000"/>
                  <a:lumOff val="70000"/>
                </a:schemeClr>
              </a:gs>
            </a:gsLst>
            <a:lin ang="9000000" scaled="0"/>
            <a:tileRect/>
          </a:gradFill>
          <a:ln>
            <a:noFill/>
          </a:ln>
          <a:effectLst>
            <a:glow>
              <a:schemeClr val="accent1">
                <a:alpha val="4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 name="Picture 12" descr="A close up of a sign&#10;&#10;Description automatically generated">
            <a:extLst>
              <a:ext uri="{FF2B5EF4-FFF2-40B4-BE49-F238E27FC236}">
                <a16:creationId xmlns:a16="http://schemas.microsoft.com/office/drawing/2014/main" id="{AD2D2CE1-D21D-4185-B168-FF7312B27080}"/>
              </a:ext>
            </a:extLst>
          </p:cNvPr>
          <p:cNvPicPr>
            <a:picLocks noChangeAspect="1"/>
          </p:cNvPicPr>
          <p:nvPr/>
        </p:nvPicPr>
        <p:blipFill>
          <a:blip r:embed="rId3" cstate="print"/>
          <a:stretch>
            <a:fillRect/>
          </a:stretch>
        </p:blipFill>
        <p:spPr>
          <a:xfrm>
            <a:off x="755458" y="5631297"/>
            <a:ext cx="1987742" cy="838808"/>
          </a:xfrm>
          <a:prstGeom prst="rect">
            <a:avLst/>
          </a:prstGeom>
        </p:spPr>
      </p:pic>
      <p:pic>
        <p:nvPicPr>
          <p:cNvPr id="15" name="Picture 14" descr="A close up of a sign&#10;&#10;Description automatically generated">
            <a:extLst>
              <a:ext uri="{FF2B5EF4-FFF2-40B4-BE49-F238E27FC236}">
                <a16:creationId xmlns:a16="http://schemas.microsoft.com/office/drawing/2014/main" id="{BFF3460D-5CD3-4806-96C6-158879FC96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0023" y="6245399"/>
            <a:ext cx="1602607" cy="516174"/>
          </a:xfrm>
          <a:prstGeom prst="rect">
            <a:avLst/>
          </a:prstGeom>
        </p:spPr>
      </p:pic>
      <p:sp>
        <p:nvSpPr>
          <p:cNvPr id="2" name="TextBox 1">
            <a:extLst>
              <a:ext uri="{FF2B5EF4-FFF2-40B4-BE49-F238E27FC236}">
                <a16:creationId xmlns:a16="http://schemas.microsoft.com/office/drawing/2014/main" id="{BA3B380E-C7BF-4798-81EC-E7A1FDAA3AEC}"/>
              </a:ext>
            </a:extLst>
          </p:cNvPr>
          <p:cNvSpPr txBox="1"/>
          <p:nvPr/>
        </p:nvSpPr>
        <p:spPr>
          <a:xfrm>
            <a:off x="-265208" y="6413873"/>
            <a:ext cx="4029075" cy="369332"/>
          </a:xfrm>
          <a:prstGeom prst="rect">
            <a:avLst/>
          </a:prstGeom>
          <a:noFill/>
        </p:spPr>
        <p:txBody>
          <a:bodyPr wrap="square" rtlCol="0">
            <a:spAutoFit/>
          </a:bodyPr>
          <a:lstStyle/>
          <a:p>
            <a:pPr algn="ctr"/>
            <a:r>
              <a:rPr lang="tr-TR" sz="900" dirty="0">
                <a:solidFill>
                  <a:srgbClr val="D93F33"/>
                </a:solidFill>
                <a:latin typeface="Arial Nova Light" panose="020B0304020202020204" pitchFamily="34" charset="0"/>
              </a:rPr>
              <a:t>Bu proje Avrupa Birliği ve Türkiye Cumhuriyeti </a:t>
            </a:r>
            <a:br>
              <a:rPr lang="x-none" sz="900" dirty="0">
                <a:solidFill>
                  <a:srgbClr val="D93F33"/>
                </a:solidFill>
                <a:latin typeface="Arial Nova Light" panose="020B0304020202020204" pitchFamily="34" charset="0"/>
              </a:rPr>
            </a:br>
            <a:r>
              <a:rPr lang="tr-TR" sz="900" dirty="0">
                <a:solidFill>
                  <a:srgbClr val="D93F33"/>
                </a:solidFill>
                <a:latin typeface="Arial Nova Light" panose="020B0304020202020204" pitchFamily="34" charset="0"/>
              </a:rPr>
              <a:t>tarafından finanse edilmektedir</a:t>
            </a:r>
          </a:p>
        </p:txBody>
      </p:sp>
      <p:sp>
        <p:nvSpPr>
          <p:cNvPr id="7" name="Content Placeholder 2"/>
          <p:cNvSpPr txBox="1">
            <a:spLocks/>
          </p:cNvSpPr>
          <p:nvPr/>
        </p:nvSpPr>
        <p:spPr>
          <a:xfrm>
            <a:off x="555170" y="792234"/>
            <a:ext cx="10319657" cy="4525963"/>
          </a:xfrm>
          <a:prstGeom prst="rect">
            <a:avLst/>
          </a:prstGeom>
        </p:spPr>
        <p:txBody>
          <a:bodyPr vert="horz" lIns="91440" tIns="45720" rIns="91440" bIns="45720" rtlCol="0">
            <a:normAutofit lnSpcReduction="10000"/>
          </a:bodyPr>
          <a:lstStyle/>
          <a:p>
            <a:pPr marR="0" lvl="0" algn="ctr" defTabSz="914400" rtl="0" eaLnBrk="1" fontAlgn="auto" latinLnBrk="0" hangingPunct="1">
              <a:lnSpc>
                <a:spcPct val="80000"/>
              </a:lnSpc>
              <a:spcBef>
                <a:spcPts val="1000"/>
              </a:spcBef>
              <a:spcAft>
                <a:spcPts val="0"/>
              </a:spcAft>
              <a:buClrTx/>
              <a:buSzTx/>
              <a:tabLst/>
              <a:defRPr/>
            </a:pPr>
            <a:r>
              <a:rPr kumimoji="0" lang="tr-TR" altLang="en-US" sz="2700" b="1" i="0" u="none" strike="noStrike" kern="1200" cap="none" spc="0" normalizeH="0" baseline="0" noProof="0" dirty="0">
                <a:ln>
                  <a:noFill/>
                </a:ln>
                <a:solidFill>
                  <a:srgbClr val="C00000"/>
                </a:solidFill>
                <a:effectLst/>
                <a:uLnTx/>
                <a:uFillTx/>
                <a:latin typeface="+mn-lt"/>
                <a:ea typeface="+mn-ea"/>
                <a:cs typeface="+mn-cs"/>
              </a:rPr>
              <a:t>GÜMRÜK BİRLİĞİ GÜNCELLENME SÜRECİNİN UNSURLARI</a:t>
            </a:r>
          </a:p>
          <a:p>
            <a:pPr marR="0" lvl="0" algn="ctr" defTabSz="914400" rtl="0" eaLnBrk="1" fontAlgn="auto" latinLnBrk="0" hangingPunct="1">
              <a:lnSpc>
                <a:spcPct val="80000"/>
              </a:lnSpc>
              <a:spcBef>
                <a:spcPts val="1000"/>
              </a:spcBef>
              <a:spcAft>
                <a:spcPts val="0"/>
              </a:spcAft>
              <a:buClrTx/>
              <a:buSzTx/>
              <a:tabLst/>
              <a:defRPr/>
            </a:pPr>
            <a:endParaRPr kumimoji="0" lang="tr-TR" altLang="en-US" sz="2700" b="1" i="0" u="none" strike="noStrike" kern="1200" cap="none" spc="0" normalizeH="0" baseline="0" noProof="0" dirty="0">
              <a:ln>
                <a:noFill/>
              </a:ln>
              <a:solidFill>
                <a:srgbClr val="C00000"/>
              </a:solidFill>
              <a:effectLst/>
              <a:uLnTx/>
              <a:uFillTx/>
              <a:latin typeface="+mn-lt"/>
              <a:ea typeface="+mn-ea"/>
              <a:cs typeface="+mn-cs"/>
            </a:endParaRPr>
          </a:p>
          <a:p>
            <a:pPr marL="228600" marR="0" lvl="0" indent="-228600" algn="l" defTabSz="914400" rtl="0" eaLnBrk="1" fontAlgn="auto" latinLnBrk="0" hangingPunct="1">
              <a:lnSpc>
                <a:spcPct val="80000"/>
              </a:lnSpc>
              <a:spcBef>
                <a:spcPts val="1000"/>
              </a:spcBef>
              <a:spcAft>
                <a:spcPts val="0"/>
              </a:spcAft>
              <a:buClrTx/>
              <a:buSzTx/>
              <a:buFont typeface="Arial" panose="020B0604020202020204" pitchFamily="34" charset="0"/>
              <a:buChar char="•"/>
              <a:tabLst/>
              <a:defRPr/>
            </a:pPr>
            <a:r>
              <a:rPr kumimoji="0" lang="tr-TR" altLang="en-US" sz="2700" b="0" i="0" u="none" strike="noStrike" kern="1200" cap="none" spc="0" normalizeH="0" baseline="0" noProof="0" dirty="0">
                <a:ln>
                  <a:noFill/>
                </a:ln>
                <a:solidFill>
                  <a:schemeClr val="tx1"/>
                </a:solidFill>
                <a:effectLst/>
                <a:uLnTx/>
                <a:uFillTx/>
                <a:latin typeface="+mn-lt"/>
                <a:ea typeface="+mn-ea"/>
                <a:cs typeface="+mn-cs"/>
              </a:rPr>
              <a:t>Türkiye’nin AB’nin ticari ortakları ile eş zamanlı STA imzalaması</a:t>
            </a:r>
          </a:p>
          <a:p>
            <a:pPr marL="228600" marR="0" lvl="0" indent="-228600" algn="l" defTabSz="914400" rtl="0" eaLnBrk="1" fontAlgn="auto" latinLnBrk="0" hangingPunct="1">
              <a:lnSpc>
                <a:spcPct val="80000"/>
              </a:lnSpc>
              <a:spcBef>
                <a:spcPts val="1000"/>
              </a:spcBef>
              <a:spcAft>
                <a:spcPts val="0"/>
              </a:spcAft>
              <a:buClrTx/>
              <a:buSzTx/>
              <a:buFont typeface="Arial" panose="020B0604020202020204" pitchFamily="34" charset="0"/>
              <a:buChar char="•"/>
              <a:tabLst/>
              <a:defRPr/>
            </a:pPr>
            <a:r>
              <a:rPr kumimoji="0" lang="tr-TR" altLang="en-US" sz="2700" b="0" i="0" u="none" strike="noStrike" kern="1200" cap="none" spc="0" normalizeH="0" baseline="0" noProof="0" dirty="0">
                <a:ln>
                  <a:noFill/>
                </a:ln>
                <a:solidFill>
                  <a:schemeClr val="tx1"/>
                </a:solidFill>
                <a:effectLst/>
                <a:uLnTx/>
                <a:uFillTx/>
                <a:latin typeface="+mn-lt"/>
                <a:ea typeface="+mn-ea"/>
                <a:cs typeface="+mn-cs"/>
              </a:rPr>
              <a:t>AB’nin karar alma/danışma süreçlerine etkin katılım</a:t>
            </a:r>
          </a:p>
          <a:p>
            <a:pPr marL="228600" marR="0" lvl="0" indent="-228600" algn="l" defTabSz="914400" rtl="0" eaLnBrk="1" fontAlgn="auto" latinLnBrk="0" hangingPunct="1">
              <a:lnSpc>
                <a:spcPct val="80000"/>
              </a:lnSpc>
              <a:spcBef>
                <a:spcPts val="1000"/>
              </a:spcBef>
              <a:spcAft>
                <a:spcPts val="0"/>
              </a:spcAft>
              <a:buClrTx/>
              <a:buSzTx/>
              <a:buFont typeface="Arial" panose="020B0604020202020204" pitchFamily="34" charset="0"/>
              <a:buChar char="•"/>
              <a:tabLst/>
              <a:defRPr/>
            </a:pPr>
            <a:r>
              <a:rPr kumimoji="0" lang="tr-TR" altLang="en-US" sz="2700" b="0" i="0" u="none" strike="noStrike" kern="1200" cap="none" spc="0" normalizeH="0" baseline="0" noProof="0" dirty="0">
                <a:ln>
                  <a:noFill/>
                </a:ln>
                <a:solidFill>
                  <a:schemeClr val="tx1"/>
                </a:solidFill>
                <a:effectLst/>
                <a:uLnTx/>
                <a:uFillTx/>
                <a:latin typeface="+mn-lt"/>
                <a:ea typeface="+mn-ea"/>
                <a:cs typeface="+mn-cs"/>
              </a:rPr>
              <a:t>Anlaşmazlıkların halli mekanizması</a:t>
            </a:r>
          </a:p>
          <a:p>
            <a:pPr marL="228600" marR="0" lvl="0" indent="-228600" algn="l" defTabSz="914400" rtl="0" eaLnBrk="1" fontAlgn="auto" latinLnBrk="0" hangingPunct="1">
              <a:lnSpc>
                <a:spcPct val="80000"/>
              </a:lnSpc>
              <a:spcBef>
                <a:spcPts val="1000"/>
              </a:spcBef>
              <a:spcAft>
                <a:spcPts val="0"/>
              </a:spcAft>
              <a:buClrTx/>
              <a:buSzTx/>
              <a:buFont typeface="Arial" panose="020B0604020202020204" pitchFamily="34" charset="0"/>
              <a:buChar char="•"/>
              <a:tabLst/>
              <a:defRPr/>
            </a:pPr>
            <a:r>
              <a:rPr kumimoji="0" lang="tr-TR" altLang="en-US" sz="2700" b="0" i="0" u="none" strike="noStrike" kern="1200" cap="none" spc="0" normalizeH="0" baseline="0" noProof="0" dirty="0">
                <a:ln>
                  <a:noFill/>
                </a:ln>
                <a:solidFill>
                  <a:schemeClr val="tx1"/>
                </a:solidFill>
                <a:effectLst/>
                <a:uLnTx/>
                <a:uFillTx/>
                <a:latin typeface="+mn-lt"/>
                <a:ea typeface="+mn-ea"/>
                <a:cs typeface="+mn-cs"/>
              </a:rPr>
              <a:t>Ulaştırma kotaları ve tarife dışı engellerin (idari engeller, ayrımcılık) kaldırılması</a:t>
            </a:r>
          </a:p>
          <a:p>
            <a:pPr marL="228600" marR="0" lvl="0" indent="-228600" algn="l" defTabSz="914400" rtl="0" eaLnBrk="1" fontAlgn="auto" latinLnBrk="0" hangingPunct="1">
              <a:lnSpc>
                <a:spcPct val="80000"/>
              </a:lnSpc>
              <a:spcBef>
                <a:spcPts val="1000"/>
              </a:spcBef>
              <a:spcAft>
                <a:spcPts val="0"/>
              </a:spcAft>
              <a:buClrTx/>
              <a:buSzTx/>
              <a:buFont typeface="Arial" panose="020B0604020202020204" pitchFamily="34" charset="0"/>
              <a:buChar char="•"/>
              <a:tabLst/>
              <a:defRPr/>
            </a:pPr>
            <a:r>
              <a:rPr kumimoji="0" lang="tr-TR" altLang="en-US" sz="2700" b="0" i="0" u="none" strike="noStrike" kern="1200" cap="none" spc="0" normalizeH="0" baseline="0" noProof="0" dirty="0">
                <a:ln>
                  <a:noFill/>
                </a:ln>
                <a:solidFill>
                  <a:schemeClr val="tx1"/>
                </a:solidFill>
                <a:effectLst/>
                <a:uLnTx/>
                <a:uFillTx/>
                <a:latin typeface="+mn-lt"/>
                <a:ea typeface="+mn-ea"/>
                <a:cs typeface="+mn-cs"/>
              </a:rPr>
              <a:t>GB’nin yeni alanları kapsamına alması</a:t>
            </a:r>
          </a:p>
          <a:p>
            <a:pPr marL="685800" marR="0" lvl="1" indent="-228600" algn="l" defTabSz="914400" rtl="0" eaLnBrk="1" fontAlgn="auto" latinLnBrk="0" hangingPunct="1">
              <a:lnSpc>
                <a:spcPct val="80000"/>
              </a:lnSpc>
              <a:spcBef>
                <a:spcPts val="500"/>
              </a:spcBef>
              <a:spcAft>
                <a:spcPts val="0"/>
              </a:spcAft>
              <a:buClrTx/>
              <a:buSzTx/>
              <a:buFont typeface="Arial" panose="020B0604020202020204" pitchFamily="34" charset="0"/>
              <a:buChar char="•"/>
              <a:tabLst/>
              <a:defRPr/>
            </a:pPr>
            <a:r>
              <a:rPr kumimoji="0" lang="tr-TR" altLang="en-US" sz="2400" b="0" i="0" u="none" strike="noStrike" kern="1200" cap="none" spc="0" normalizeH="0" baseline="0" noProof="0" dirty="0">
                <a:ln>
                  <a:noFill/>
                </a:ln>
                <a:solidFill>
                  <a:schemeClr val="tx1"/>
                </a:solidFill>
                <a:effectLst/>
                <a:uLnTx/>
                <a:uFillTx/>
                <a:latin typeface="+mn-lt"/>
                <a:ea typeface="+mn-ea"/>
                <a:cs typeface="+mn-cs"/>
              </a:rPr>
              <a:t>Tarım</a:t>
            </a:r>
          </a:p>
          <a:p>
            <a:pPr marL="685800" marR="0" lvl="1" indent="-228600" algn="l" defTabSz="914400" rtl="0" eaLnBrk="1" fontAlgn="auto" latinLnBrk="0" hangingPunct="1">
              <a:lnSpc>
                <a:spcPct val="80000"/>
              </a:lnSpc>
              <a:spcBef>
                <a:spcPts val="500"/>
              </a:spcBef>
              <a:spcAft>
                <a:spcPts val="0"/>
              </a:spcAft>
              <a:buClrTx/>
              <a:buSzTx/>
              <a:buFont typeface="Arial" panose="020B0604020202020204" pitchFamily="34" charset="0"/>
              <a:buChar char="•"/>
              <a:tabLst/>
              <a:defRPr/>
            </a:pPr>
            <a:r>
              <a:rPr kumimoji="0" lang="tr-TR" altLang="en-US" sz="2400" b="0" i="0" u="none" strike="noStrike" kern="1200" cap="none" spc="0" normalizeH="0" baseline="0" noProof="0" dirty="0">
                <a:ln>
                  <a:noFill/>
                </a:ln>
                <a:solidFill>
                  <a:schemeClr val="tx1"/>
                </a:solidFill>
                <a:effectLst/>
                <a:uLnTx/>
                <a:uFillTx/>
                <a:latin typeface="+mn-lt"/>
                <a:ea typeface="+mn-ea"/>
                <a:cs typeface="+mn-cs"/>
              </a:rPr>
              <a:t>Hizmetler</a:t>
            </a:r>
          </a:p>
          <a:p>
            <a:pPr marL="685800" marR="0" lvl="1" indent="-228600" algn="l" defTabSz="914400" rtl="0" eaLnBrk="1" fontAlgn="auto" latinLnBrk="0" hangingPunct="1">
              <a:lnSpc>
                <a:spcPct val="80000"/>
              </a:lnSpc>
              <a:spcBef>
                <a:spcPts val="500"/>
              </a:spcBef>
              <a:spcAft>
                <a:spcPts val="0"/>
              </a:spcAft>
              <a:buClrTx/>
              <a:buSzTx/>
              <a:buFont typeface="Arial" panose="020B0604020202020204" pitchFamily="34" charset="0"/>
              <a:buChar char="•"/>
              <a:tabLst/>
              <a:defRPr/>
            </a:pPr>
            <a:r>
              <a:rPr kumimoji="0" lang="tr-TR" altLang="en-US" sz="2400" b="0" i="0" u="none" strike="noStrike" kern="1200" cap="none" spc="0" normalizeH="0" baseline="0" noProof="0" dirty="0">
                <a:ln>
                  <a:noFill/>
                </a:ln>
                <a:solidFill>
                  <a:schemeClr val="tx1"/>
                </a:solidFill>
                <a:effectLst/>
                <a:uLnTx/>
                <a:uFillTx/>
                <a:latin typeface="+mn-lt"/>
                <a:ea typeface="+mn-ea"/>
                <a:cs typeface="+mn-cs"/>
              </a:rPr>
              <a:t>Kamu alımları</a:t>
            </a:r>
            <a:endParaRPr kumimoji="0" lang="en-US" altLang="en-US" sz="2400" b="0" i="0" u="none" strike="noStrike" kern="1200" cap="none" spc="0" normalizeH="0" baseline="0" noProof="0" dirty="0">
              <a:ln>
                <a:noFill/>
              </a:ln>
              <a:solidFill>
                <a:schemeClr val="tx1"/>
              </a:solidFill>
              <a:effectLst/>
              <a:uLnTx/>
              <a:uFillTx/>
              <a:latin typeface="+mn-lt"/>
              <a:ea typeface="+mn-ea"/>
              <a:cs typeface="+mn-cs"/>
            </a:endParaRPr>
          </a:p>
          <a:p>
            <a:pPr marL="228600" marR="0" lvl="0" indent="-228600" algn="l" defTabSz="914400" rtl="0" eaLnBrk="1" fontAlgn="auto" latinLnBrk="0" hangingPunct="1">
              <a:lnSpc>
                <a:spcPct val="80000"/>
              </a:lnSpc>
              <a:spcBef>
                <a:spcPts val="1000"/>
              </a:spcBef>
              <a:spcAft>
                <a:spcPts val="0"/>
              </a:spcAft>
              <a:buClrTx/>
              <a:buSzTx/>
              <a:buFont typeface="Arial" panose="020B0604020202020204" pitchFamily="34" charset="0"/>
              <a:buChar char="•"/>
              <a:tabLst/>
              <a:defRPr/>
            </a:pPr>
            <a:r>
              <a:rPr kumimoji="0" lang="tr-TR" altLang="en-US" sz="2700" b="0" i="0" u="none" strike="noStrike" kern="1200" cap="none" spc="0" normalizeH="0" baseline="0" noProof="0" dirty="0">
                <a:ln>
                  <a:noFill/>
                </a:ln>
                <a:solidFill>
                  <a:schemeClr val="tx1"/>
                </a:solidFill>
                <a:effectLst/>
                <a:uLnTx/>
                <a:uFillTx/>
                <a:latin typeface="+mn-lt"/>
                <a:ea typeface="+mn-ea"/>
                <a:cs typeface="+mn-cs"/>
              </a:rPr>
              <a:t>Değişen AB ticaret politikasına ve Yeşil Mutabakata uyum</a:t>
            </a:r>
          </a:p>
        </p:txBody>
      </p:sp>
    </p:spTree>
    <p:extLst>
      <p:ext uri="{BB962C8B-B14F-4D97-AF65-F5344CB8AC3E}">
        <p14:creationId xmlns:p14="http://schemas.microsoft.com/office/powerpoint/2010/main" val="38881330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F51EBEB-39E8-49C4-832F-059B56A7F78C}"/>
              </a:ext>
            </a:extLst>
          </p:cNvPr>
          <p:cNvSpPr>
            <a:spLocks noGrp="1"/>
          </p:cNvSpPr>
          <p:nvPr>
            <p:ph idx="1"/>
          </p:nvPr>
        </p:nvSpPr>
        <p:spPr>
          <a:xfrm>
            <a:off x="6090574" y="1338628"/>
            <a:ext cx="4977578" cy="3639289"/>
          </a:xfrm>
        </p:spPr>
        <p:txBody>
          <a:bodyPr anchor="ctr">
            <a:normAutofit/>
          </a:bodyPr>
          <a:lstStyle/>
          <a:p>
            <a:pPr marL="0" indent="0">
              <a:buNone/>
            </a:pPr>
            <a:endParaRPr lang="x-none" sz="3600" dirty="0">
              <a:solidFill>
                <a:schemeClr val="accent1">
                  <a:lumMod val="75000"/>
                </a:schemeClr>
              </a:solidFill>
              <a:latin typeface="Arial Nova" panose="020B0504020202020204" pitchFamily="34" charset="0"/>
              <a:ea typeface="+mj-ea"/>
              <a:cs typeface="+mj-cs"/>
            </a:endParaRPr>
          </a:p>
          <a:p>
            <a:pPr marL="0" indent="0">
              <a:buNone/>
            </a:pPr>
            <a:endParaRPr lang="x-none" sz="2000" dirty="0">
              <a:solidFill>
                <a:srgbClr val="000000"/>
              </a:solidFill>
              <a:latin typeface="Arial Nova" panose="020B0504020202020204" pitchFamily="34" charset="0"/>
            </a:endParaRPr>
          </a:p>
        </p:txBody>
      </p:sp>
      <p:sp>
        <p:nvSpPr>
          <p:cNvPr id="4" name="Rectangle 3">
            <a:extLst>
              <a:ext uri="{FF2B5EF4-FFF2-40B4-BE49-F238E27FC236}">
                <a16:creationId xmlns:a16="http://schemas.microsoft.com/office/drawing/2014/main" id="{F901648B-F7DD-419E-9A04-A783BE016CA7}"/>
              </a:ext>
            </a:extLst>
          </p:cNvPr>
          <p:cNvSpPr/>
          <p:nvPr/>
        </p:nvSpPr>
        <p:spPr>
          <a:xfrm>
            <a:off x="0" y="6127931"/>
            <a:ext cx="12192000" cy="730069"/>
          </a:xfrm>
          <a:prstGeom prst="rect">
            <a:avLst/>
          </a:prstGeom>
          <a:gradFill flip="none" rotWithShape="1">
            <a:gsLst>
              <a:gs pos="0">
                <a:schemeClr val="accent1">
                  <a:lumMod val="5000"/>
                  <a:lumOff val="95000"/>
                </a:schemeClr>
              </a:gs>
              <a:gs pos="58000">
                <a:schemeClr val="accent1">
                  <a:lumMod val="45000"/>
                  <a:lumOff val="55000"/>
                </a:schemeClr>
              </a:gs>
              <a:gs pos="71000">
                <a:schemeClr val="accent1">
                  <a:lumMod val="54000"/>
                  <a:lumOff val="46000"/>
                </a:schemeClr>
              </a:gs>
              <a:gs pos="100000">
                <a:schemeClr val="accent1">
                  <a:lumMod val="30000"/>
                  <a:lumOff val="70000"/>
                </a:schemeClr>
              </a:gs>
            </a:gsLst>
            <a:lin ang="9000000" scaled="0"/>
            <a:tileRect/>
          </a:gradFill>
          <a:ln>
            <a:noFill/>
          </a:ln>
          <a:effectLst>
            <a:glow>
              <a:schemeClr val="accent1">
                <a:alpha val="4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 name="Picture 12" descr="A close up of a sign&#10;&#10;Description automatically generated">
            <a:extLst>
              <a:ext uri="{FF2B5EF4-FFF2-40B4-BE49-F238E27FC236}">
                <a16:creationId xmlns:a16="http://schemas.microsoft.com/office/drawing/2014/main" id="{AD2D2CE1-D21D-4185-B168-FF7312B27080}"/>
              </a:ext>
            </a:extLst>
          </p:cNvPr>
          <p:cNvPicPr>
            <a:picLocks noChangeAspect="1"/>
          </p:cNvPicPr>
          <p:nvPr/>
        </p:nvPicPr>
        <p:blipFill>
          <a:blip r:embed="rId3" cstate="print"/>
          <a:stretch>
            <a:fillRect/>
          </a:stretch>
        </p:blipFill>
        <p:spPr>
          <a:xfrm>
            <a:off x="755458" y="5631297"/>
            <a:ext cx="1987742" cy="838808"/>
          </a:xfrm>
          <a:prstGeom prst="rect">
            <a:avLst/>
          </a:prstGeom>
        </p:spPr>
      </p:pic>
      <p:pic>
        <p:nvPicPr>
          <p:cNvPr id="15" name="Picture 14" descr="A close up of a sign&#10;&#10;Description automatically generated">
            <a:extLst>
              <a:ext uri="{FF2B5EF4-FFF2-40B4-BE49-F238E27FC236}">
                <a16:creationId xmlns:a16="http://schemas.microsoft.com/office/drawing/2014/main" id="{BFF3460D-5CD3-4806-96C6-158879FC96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0023" y="6245399"/>
            <a:ext cx="1602607" cy="516174"/>
          </a:xfrm>
          <a:prstGeom prst="rect">
            <a:avLst/>
          </a:prstGeom>
        </p:spPr>
      </p:pic>
      <p:sp>
        <p:nvSpPr>
          <p:cNvPr id="2" name="TextBox 1">
            <a:extLst>
              <a:ext uri="{FF2B5EF4-FFF2-40B4-BE49-F238E27FC236}">
                <a16:creationId xmlns:a16="http://schemas.microsoft.com/office/drawing/2014/main" id="{BA3B380E-C7BF-4798-81EC-E7A1FDAA3AEC}"/>
              </a:ext>
            </a:extLst>
          </p:cNvPr>
          <p:cNvSpPr txBox="1"/>
          <p:nvPr/>
        </p:nvSpPr>
        <p:spPr>
          <a:xfrm>
            <a:off x="-265208" y="6413873"/>
            <a:ext cx="4029075" cy="369332"/>
          </a:xfrm>
          <a:prstGeom prst="rect">
            <a:avLst/>
          </a:prstGeom>
          <a:noFill/>
        </p:spPr>
        <p:txBody>
          <a:bodyPr wrap="square" rtlCol="0">
            <a:spAutoFit/>
          </a:bodyPr>
          <a:lstStyle/>
          <a:p>
            <a:pPr algn="ctr"/>
            <a:r>
              <a:rPr lang="tr-TR" sz="900" dirty="0">
                <a:solidFill>
                  <a:srgbClr val="D93F33"/>
                </a:solidFill>
                <a:latin typeface="Arial Nova Light" panose="020B0304020202020204" pitchFamily="34" charset="0"/>
              </a:rPr>
              <a:t>Bu proje Avrupa Birliği ve Türkiye Cumhuriyeti </a:t>
            </a:r>
            <a:br>
              <a:rPr lang="x-none" sz="900" dirty="0">
                <a:solidFill>
                  <a:srgbClr val="D93F33"/>
                </a:solidFill>
                <a:latin typeface="Arial Nova Light" panose="020B0304020202020204" pitchFamily="34" charset="0"/>
              </a:rPr>
            </a:br>
            <a:r>
              <a:rPr lang="tr-TR" sz="900" dirty="0">
                <a:solidFill>
                  <a:srgbClr val="D93F33"/>
                </a:solidFill>
                <a:latin typeface="Arial Nova Light" panose="020B0304020202020204" pitchFamily="34" charset="0"/>
              </a:rPr>
              <a:t>tarafından finanse edilmektedir</a:t>
            </a:r>
          </a:p>
        </p:txBody>
      </p:sp>
      <p:sp>
        <p:nvSpPr>
          <p:cNvPr id="7" name="Content Placeholder 2"/>
          <p:cNvSpPr txBox="1">
            <a:spLocks/>
          </p:cNvSpPr>
          <p:nvPr/>
        </p:nvSpPr>
        <p:spPr>
          <a:xfrm>
            <a:off x="1530096" y="929640"/>
            <a:ext cx="8229600" cy="4525963"/>
          </a:xfrm>
          <a:prstGeom prst="rect">
            <a:avLst/>
          </a:prstGeom>
        </p:spPr>
        <p:txBody>
          <a:bodyPr vert="horz" lIns="91440" tIns="45720" rIns="91440" bIns="45720" rtlCol="0">
            <a:normAutofit/>
          </a:bodyPr>
          <a:lstStyle/>
          <a:p>
            <a:pPr marR="0" lvl="0" algn="ctr" defTabSz="914400" rtl="0" eaLnBrk="1" fontAlgn="auto" latinLnBrk="0" hangingPunct="1">
              <a:lnSpc>
                <a:spcPct val="90000"/>
              </a:lnSpc>
              <a:spcBef>
                <a:spcPts val="1000"/>
              </a:spcBef>
              <a:spcAft>
                <a:spcPts val="0"/>
              </a:spcAft>
              <a:buClrTx/>
              <a:buSzTx/>
              <a:tabLst/>
              <a:defRPr/>
            </a:pPr>
            <a:r>
              <a:rPr kumimoji="0" lang="tr-TR" altLang="en-US" sz="2800" b="1" i="0" u="none" strike="noStrike" kern="1200" cap="none" spc="0" normalizeH="0" baseline="0" noProof="0" dirty="0">
                <a:ln>
                  <a:noFill/>
                </a:ln>
                <a:solidFill>
                  <a:srgbClr val="C00000"/>
                </a:solidFill>
                <a:effectLst/>
                <a:uLnTx/>
                <a:uFillTx/>
                <a:latin typeface="+mn-lt"/>
                <a:ea typeface="+mn-ea"/>
                <a:cs typeface="+mn-cs"/>
              </a:rPr>
              <a:t>EKONOMİK ETKİ ANALİZLERİ</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tr-TR" altLang="en-US" sz="2800" b="0" i="0" u="none" strike="noStrike" kern="1200" cap="none" spc="0" normalizeH="0" baseline="0" noProof="0" dirty="0">
                <a:ln>
                  <a:noFill/>
                </a:ln>
                <a:solidFill>
                  <a:schemeClr val="tx1"/>
                </a:solidFill>
                <a:effectLst/>
                <a:uLnTx/>
                <a:uFillTx/>
                <a:latin typeface="+mn-lt"/>
                <a:ea typeface="+mn-ea"/>
                <a:cs typeface="+mn-cs"/>
              </a:rPr>
              <a:t>Avrupa Komisyonu’nun etki analizi</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tr-TR" altLang="en-US" sz="2800" b="0" i="0" u="none" strike="noStrike" kern="1200" cap="none" spc="0" normalizeH="0" baseline="0" noProof="0" dirty="0" err="1">
                <a:ln>
                  <a:noFill/>
                </a:ln>
                <a:solidFill>
                  <a:schemeClr val="tx1"/>
                </a:solidFill>
                <a:effectLst/>
                <a:uLnTx/>
                <a:uFillTx/>
                <a:latin typeface="+mn-lt"/>
                <a:ea typeface="+mn-ea"/>
                <a:cs typeface="+mn-cs"/>
              </a:rPr>
              <a:t>GSYİH’da</a:t>
            </a:r>
            <a:r>
              <a:rPr kumimoji="0" lang="tr-TR" altLang="en-US" sz="2800" b="0" i="0" u="none" strike="noStrike" kern="1200" cap="none" spc="0" normalizeH="0" baseline="0" noProof="0" dirty="0">
                <a:ln>
                  <a:noFill/>
                </a:ln>
                <a:solidFill>
                  <a:schemeClr val="tx1"/>
                </a:solidFill>
                <a:effectLst/>
                <a:uLnTx/>
                <a:uFillTx/>
                <a:latin typeface="+mn-lt"/>
                <a:ea typeface="+mn-ea"/>
                <a:cs typeface="+mn-cs"/>
              </a:rPr>
              <a:t> % 1,44 artış, ekonomik refah artışı 12,5 milyar avro</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tr-TR" altLang="en-US" sz="2800" b="0" i="0" u="none" strike="noStrike" kern="1200" cap="none" spc="0" normalizeH="0" baseline="0" noProof="0" dirty="0">
                <a:ln>
                  <a:noFill/>
                </a:ln>
                <a:solidFill>
                  <a:schemeClr val="tx1"/>
                </a:solidFill>
                <a:effectLst/>
                <a:uLnTx/>
                <a:uFillTx/>
                <a:latin typeface="+mn-lt"/>
                <a:ea typeface="+mn-ea"/>
                <a:cs typeface="+mn-cs"/>
              </a:rPr>
              <a:t>5 milyar avroya yakın ihracat artışı</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tr-TR" altLang="en-US" sz="2800" b="0" i="0" u="none" strike="noStrike" kern="1200" cap="none" spc="0" normalizeH="0" baseline="0" noProof="0" dirty="0">
                <a:ln>
                  <a:noFill/>
                </a:ln>
                <a:solidFill>
                  <a:schemeClr val="tx1"/>
                </a:solidFill>
                <a:effectLst/>
                <a:uLnTx/>
                <a:uFillTx/>
                <a:latin typeface="+mn-lt"/>
                <a:ea typeface="+mn-ea"/>
                <a:cs typeface="+mn-cs"/>
              </a:rPr>
              <a:t>Ekonomi Bakanlığı’nın etki analizi</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tr-TR" altLang="en-US" sz="2400" b="0" i="0" u="none" strike="noStrike" kern="1200" cap="none" spc="0" normalizeH="0" baseline="0" noProof="0" dirty="0" err="1">
                <a:ln>
                  <a:noFill/>
                </a:ln>
                <a:solidFill>
                  <a:schemeClr val="tx1"/>
                </a:solidFill>
                <a:effectLst/>
                <a:uLnTx/>
                <a:uFillTx/>
                <a:latin typeface="+mn-lt"/>
                <a:ea typeface="+mn-ea"/>
                <a:cs typeface="+mn-cs"/>
              </a:rPr>
              <a:t>GSYİH’da</a:t>
            </a:r>
            <a:r>
              <a:rPr kumimoji="0" lang="tr-TR" altLang="en-US" sz="2400" b="0" i="0" u="none" strike="noStrike" kern="1200" cap="none" spc="0" normalizeH="0" baseline="0" noProof="0" dirty="0">
                <a:ln>
                  <a:noFill/>
                </a:ln>
                <a:solidFill>
                  <a:schemeClr val="tx1"/>
                </a:solidFill>
                <a:effectLst/>
                <a:uLnTx/>
                <a:uFillTx/>
                <a:latin typeface="+mn-lt"/>
                <a:ea typeface="+mn-ea"/>
                <a:cs typeface="+mn-cs"/>
              </a:rPr>
              <a:t> %1,90 artış (1,33 GB kaynaklı)</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tr-TR" altLang="en-US" sz="2400" b="0" i="0" u="none" strike="noStrike" kern="1200" cap="none" spc="0" normalizeH="0" baseline="0" noProof="0" dirty="0">
                <a:ln>
                  <a:noFill/>
                </a:ln>
                <a:solidFill>
                  <a:schemeClr val="tx1"/>
                </a:solidFill>
                <a:effectLst/>
                <a:uLnTx/>
                <a:uFillTx/>
                <a:latin typeface="+mn-lt"/>
                <a:ea typeface="+mn-ea"/>
                <a:cs typeface="+mn-cs"/>
              </a:rPr>
              <a:t>İhracatta AB’ye %24,43 artış, (Dünyaya % 15,16 artış)</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tr-TR" altLang="en-US" sz="2400" b="0" i="0" u="none" strike="noStrike" kern="1200" cap="none" spc="0" normalizeH="0" baseline="0" noProof="0" dirty="0">
                <a:ln>
                  <a:noFill/>
                </a:ln>
                <a:solidFill>
                  <a:schemeClr val="tx1"/>
                </a:solidFill>
                <a:effectLst/>
                <a:uLnTx/>
                <a:uFillTx/>
                <a:latin typeface="+mn-lt"/>
                <a:ea typeface="+mn-ea"/>
                <a:cs typeface="+mn-cs"/>
              </a:rPr>
              <a:t>İthalatta AB’den %23,92 artış (Dünyadan % 13,24)</a:t>
            </a:r>
          </a:p>
        </p:txBody>
      </p:sp>
    </p:spTree>
    <p:extLst>
      <p:ext uri="{BB962C8B-B14F-4D97-AF65-F5344CB8AC3E}">
        <p14:creationId xmlns:p14="http://schemas.microsoft.com/office/powerpoint/2010/main" val="38881330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F51EBEB-39E8-49C4-832F-059B56A7F78C}"/>
              </a:ext>
            </a:extLst>
          </p:cNvPr>
          <p:cNvSpPr>
            <a:spLocks noGrp="1"/>
          </p:cNvSpPr>
          <p:nvPr>
            <p:ph idx="1"/>
          </p:nvPr>
        </p:nvSpPr>
        <p:spPr>
          <a:xfrm>
            <a:off x="6090574" y="1338628"/>
            <a:ext cx="4977578" cy="3639289"/>
          </a:xfrm>
        </p:spPr>
        <p:txBody>
          <a:bodyPr anchor="ctr">
            <a:normAutofit/>
          </a:bodyPr>
          <a:lstStyle/>
          <a:p>
            <a:pPr marL="0" indent="0">
              <a:buNone/>
            </a:pPr>
            <a:endParaRPr lang="x-none" sz="3600" dirty="0">
              <a:solidFill>
                <a:schemeClr val="accent1">
                  <a:lumMod val="75000"/>
                </a:schemeClr>
              </a:solidFill>
              <a:latin typeface="Arial Nova" panose="020B0504020202020204" pitchFamily="34" charset="0"/>
              <a:ea typeface="+mj-ea"/>
              <a:cs typeface="+mj-cs"/>
            </a:endParaRPr>
          </a:p>
          <a:p>
            <a:pPr marL="0" indent="0">
              <a:buNone/>
            </a:pPr>
            <a:endParaRPr lang="x-none" sz="2000" dirty="0">
              <a:solidFill>
                <a:srgbClr val="000000"/>
              </a:solidFill>
              <a:latin typeface="Arial Nova" panose="020B0504020202020204" pitchFamily="34" charset="0"/>
            </a:endParaRPr>
          </a:p>
        </p:txBody>
      </p:sp>
      <p:sp>
        <p:nvSpPr>
          <p:cNvPr id="4" name="Rectangle 3">
            <a:extLst>
              <a:ext uri="{FF2B5EF4-FFF2-40B4-BE49-F238E27FC236}">
                <a16:creationId xmlns:a16="http://schemas.microsoft.com/office/drawing/2014/main" id="{F901648B-F7DD-419E-9A04-A783BE016CA7}"/>
              </a:ext>
            </a:extLst>
          </p:cNvPr>
          <p:cNvSpPr/>
          <p:nvPr/>
        </p:nvSpPr>
        <p:spPr>
          <a:xfrm>
            <a:off x="0" y="6127931"/>
            <a:ext cx="12192000" cy="730069"/>
          </a:xfrm>
          <a:prstGeom prst="rect">
            <a:avLst/>
          </a:prstGeom>
          <a:gradFill flip="none" rotWithShape="1">
            <a:gsLst>
              <a:gs pos="0">
                <a:schemeClr val="accent1">
                  <a:lumMod val="5000"/>
                  <a:lumOff val="95000"/>
                </a:schemeClr>
              </a:gs>
              <a:gs pos="58000">
                <a:schemeClr val="accent1">
                  <a:lumMod val="45000"/>
                  <a:lumOff val="55000"/>
                </a:schemeClr>
              </a:gs>
              <a:gs pos="71000">
                <a:schemeClr val="accent1">
                  <a:lumMod val="54000"/>
                  <a:lumOff val="46000"/>
                </a:schemeClr>
              </a:gs>
              <a:gs pos="100000">
                <a:schemeClr val="accent1">
                  <a:lumMod val="30000"/>
                  <a:lumOff val="70000"/>
                </a:schemeClr>
              </a:gs>
            </a:gsLst>
            <a:lin ang="9000000" scaled="0"/>
            <a:tileRect/>
          </a:gradFill>
          <a:ln>
            <a:noFill/>
          </a:ln>
          <a:effectLst>
            <a:glow>
              <a:schemeClr val="accent1">
                <a:alpha val="4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 name="Picture 12" descr="A close up of a sign&#10;&#10;Description automatically generated">
            <a:extLst>
              <a:ext uri="{FF2B5EF4-FFF2-40B4-BE49-F238E27FC236}">
                <a16:creationId xmlns:a16="http://schemas.microsoft.com/office/drawing/2014/main" id="{AD2D2CE1-D21D-4185-B168-FF7312B27080}"/>
              </a:ext>
            </a:extLst>
          </p:cNvPr>
          <p:cNvPicPr>
            <a:picLocks noChangeAspect="1"/>
          </p:cNvPicPr>
          <p:nvPr/>
        </p:nvPicPr>
        <p:blipFill>
          <a:blip r:embed="rId3" cstate="print"/>
          <a:stretch>
            <a:fillRect/>
          </a:stretch>
        </p:blipFill>
        <p:spPr>
          <a:xfrm>
            <a:off x="755458" y="5631297"/>
            <a:ext cx="1987742" cy="838808"/>
          </a:xfrm>
          <a:prstGeom prst="rect">
            <a:avLst/>
          </a:prstGeom>
        </p:spPr>
      </p:pic>
      <p:pic>
        <p:nvPicPr>
          <p:cNvPr id="15" name="Picture 14" descr="A close up of a sign&#10;&#10;Description automatically generated">
            <a:extLst>
              <a:ext uri="{FF2B5EF4-FFF2-40B4-BE49-F238E27FC236}">
                <a16:creationId xmlns:a16="http://schemas.microsoft.com/office/drawing/2014/main" id="{BFF3460D-5CD3-4806-96C6-158879FC96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0023" y="6245399"/>
            <a:ext cx="1602607" cy="516174"/>
          </a:xfrm>
          <a:prstGeom prst="rect">
            <a:avLst/>
          </a:prstGeom>
        </p:spPr>
      </p:pic>
      <p:sp>
        <p:nvSpPr>
          <p:cNvPr id="2" name="TextBox 1">
            <a:extLst>
              <a:ext uri="{FF2B5EF4-FFF2-40B4-BE49-F238E27FC236}">
                <a16:creationId xmlns:a16="http://schemas.microsoft.com/office/drawing/2014/main" id="{BA3B380E-C7BF-4798-81EC-E7A1FDAA3AEC}"/>
              </a:ext>
            </a:extLst>
          </p:cNvPr>
          <p:cNvSpPr txBox="1"/>
          <p:nvPr/>
        </p:nvSpPr>
        <p:spPr>
          <a:xfrm>
            <a:off x="-265208" y="6413873"/>
            <a:ext cx="4029075" cy="369332"/>
          </a:xfrm>
          <a:prstGeom prst="rect">
            <a:avLst/>
          </a:prstGeom>
          <a:noFill/>
        </p:spPr>
        <p:txBody>
          <a:bodyPr wrap="square" rtlCol="0">
            <a:spAutoFit/>
          </a:bodyPr>
          <a:lstStyle/>
          <a:p>
            <a:pPr algn="ctr"/>
            <a:r>
              <a:rPr lang="tr-TR" sz="900" dirty="0">
                <a:solidFill>
                  <a:srgbClr val="D93F33"/>
                </a:solidFill>
                <a:latin typeface="Arial Nova Light" panose="020B0304020202020204" pitchFamily="34" charset="0"/>
              </a:rPr>
              <a:t>Bu proje Avrupa Birliği ve Türkiye Cumhuriyeti </a:t>
            </a:r>
            <a:br>
              <a:rPr lang="x-none" sz="900" dirty="0">
                <a:solidFill>
                  <a:srgbClr val="D93F33"/>
                </a:solidFill>
                <a:latin typeface="Arial Nova Light" panose="020B0304020202020204" pitchFamily="34" charset="0"/>
              </a:rPr>
            </a:br>
            <a:r>
              <a:rPr lang="tr-TR" sz="900" dirty="0">
                <a:solidFill>
                  <a:srgbClr val="D93F33"/>
                </a:solidFill>
                <a:latin typeface="Arial Nova Light" panose="020B0304020202020204" pitchFamily="34" charset="0"/>
              </a:rPr>
              <a:t>tarafından finanse edilmektedir</a:t>
            </a:r>
          </a:p>
        </p:txBody>
      </p:sp>
      <p:sp>
        <p:nvSpPr>
          <p:cNvPr id="7" name="Content Placeholder 2"/>
          <p:cNvSpPr txBox="1">
            <a:spLocks/>
          </p:cNvSpPr>
          <p:nvPr/>
        </p:nvSpPr>
        <p:spPr>
          <a:xfrm>
            <a:off x="1530096" y="929640"/>
            <a:ext cx="8229600" cy="4525963"/>
          </a:xfrm>
          <a:prstGeom prst="rect">
            <a:avLst/>
          </a:prstGeom>
        </p:spPr>
        <p:txBody>
          <a:bodyPr vert="horz" lIns="91440" tIns="45720" rIns="91440" bIns="45720" rtlCol="0">
            <a:normAutofit/>
          </a:bodyPr>
          <a:lstStyle/>
          <a:p>
            <a:pPr marR="0" lvl="0" algn="ctr" defTabSz="914400" rtl="0" eaLnBrk="1" fontAlgn="auto" latinLnBrk="0" hangingPunct="1">
              <a:lnSpc>
                <a:spcPct val="90000"/>
              </a:lnSpc>
              <a:spcBef>
                <a:spcPts val="1000"/>
              </a:spcBef>
              <a:spcAft>
                <a:spcPts val="0"/>
              </a:spcAft>
              <a:buClrTx/>
              <a:buSzTx/>
              <a:tabLst/>
              <a:defRPr/>
            </a:pPr>
            <a:r>
              <a:rPr lang="tr-TR" altLang="en-US" sz="2800" b="1" dirty="0">
                <a:solidFill>
                  <a:srgbClr val="C00000"/>
                </a:solidFill>
              </a:rPr>
              <a:t>GÜMRÜK BİRLİĞİ GÜNCELLENMESİNİN ÖNEMİ</a:t>
            </a:r>
            <a:endParaRPr kumimoji="0" lang="tr-TR" altLang="en-US" sz="2800" b="1" i="0" u="none" strike="noStrike" kern="1200" cap="none" spc="0" normalizeH="0" baseline="0" noProof="0" dirty="0">
              <a:ln>
                <a:noFill/>
              </a:ln>
              <a:solidFill>
                <a:srgbClr val="C00000"/>
              </a:solidFill>
              <a:effectLst/>
              <a:uLnTx/>
              <a:uFillTx/>
              <a:latin typeface="+mn-lt"/>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tr-TR" altLang="en-US" sz="2800" dirty="0"/>
              <a:t>Gümrük birliğinin mal ticaretini içermesi ve hizmet ticaretini içermemesi</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tr-TR" altLang="en-US" sz="2800" dirty="0"/>
              <a:t>Türkiye-AB ticaret ilişkisinin güncel koşulları ve e-ticaret gibi yöntemleri öngörmemesi</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tr-TR" altLang="en-US" sz="2800" dirty="0"/>
              <a:t>E-ticaretin giderek önemini artırması</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tr-TR" altLang="en-US" sz="2800" dirty="0"/>
              <a:t>Lojistik ve kişisel verilerin korunması gibi konuların sürece dahil edilmesi</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tr-TR" altLang="en-US" sz="2800" dirty="0"/>
              <a:t>AB’nin yeşil dönüşüm ve dijital dönüşüm hedeflerine uyum</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lang="tr-TR" altLang="en-US" sz="2800" dirty="0"/>
          </a:p>
        </p:txBody>
      </p:sp>
    </p:spTree>
    <p:extLst>
      <p:ext uri="{BB962C8B-B14F-4D97-AF65-F5344CB8AC3E}">
        <p14:creationId xmlns:p14="http://schemas.microsoft.com/office/powerpoint/2010/main" val="347744876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F51EBEB-39E8-49C4-832F-059B56A7F78C}"/>
              </a:ext>
            </a:extLst>
          </p:cNvPr>
          <p:cNvSpPr>
            <a:spLocks noGrp="1"/>
          </p:cNvSpPr>
          <p:nvPr>
            <p:ph idx="1"/>
          </p:nvPr>
        </p:nvSpPr>
        <p:spPr>
          <a:xfrm>
            <a:off x="6090574" y="1338628"/>
            <a:ext cx="4977578" cy="3639289"/>
          </a:xfrm>
        </p:spPr>
        <p:txBody>
          <a:bodyPr anchor="ctr">
            <a:normAutofit/>
          </a:bodyPr>
          <a:lstStyle/>
          <a:p>
            <a:pPr marL="0" indent="0">
              <a:buNone/>
            </a:pPr>
            <a:endParaRPr lang="x-none" sz="3600" dirty="0">
              <a:solidFill>
                <a:schemeClr val="accent1">
                  <a:lumMod val="75000"/>
                </a:schemeClr>
              </a:solidFill>
              <a:latin typeface="Arial Nova" panose="020B0504020202020204" pitchFamily="34" charset="0"/>
              <a:ea typeface="+mj-ea"/>
              <a:cs typeface="+mj-cs"/>
            </a:endParaRPr>
          </a:p>
          <a:p>
            <a:pPr marL="0" indent="0">
              <a:buNone/>
            </a:pPr>
            <a:endParaRPr lang="x-none" sz="2000" dirty="0">
              <a:solidFill>
                <a:srgbClr val="000000"/>
              </a:solidFill>
              <a:latin typeface="Arial Nova" panose="020B0504020202020204" pitchFamily="34" charset="0"/>
            </a:endParaRPr>
          </a:p>
        </p:txBody>
      </p:sp>
      <p:sp>
        <p:nvSpPr>
          <p:cNvPr id="4" name="Rectangle 3">
            <a:extLst>
              <a:ext uri="{FF2B5EF4-FFF2-40B4-BE49-F238E27FC236}">
                <a16:creationId xmlns:a16="http://schemas.microsoft.com/office/drawing/2014/main" id="{F901648B-F7DD-419E-9A04-A783BE016CA7}"/>
              </a:ext>
            </a:extLst>
          </p:cNvPr>
          <p:cNvSpPr/>
          <p:nvPr/>
        </p:nvSpPr>
        <p:spPr>
          <a:xfrm>
            <a:off x="0" y="6127931"/>
            <a:ext cx="12192000" cy="730069"/>
          </a:xfrm>
          <a:prstGeom prst="rect">
            <a:avLst/>
          </a:prstGeom>
          <a:gradFill flip="none" rotWithShape="1">
            <a:gsLst>
              <a:gs pos="0">
                <a:schemeClr val="accent1">
                  <a:lumMod val="5000"/>
                  <a:lumOff val="95000"/>
                </a:schemeClr>
              </a:gs>
              <a:gs pos="58000">
                <a:schemeClr val="accent1">
                  <a:lumMod val="45000"/>
                  <a:lumOff val="55000"/>
                </a:schemeClr>
              </a:gs>
              <a:gs pos="71000">
                <a:schemeClr val="accent1">
                  <a:lumMod val="54000"/>
                  <a:lumOff val="46000"/>
                </a:schemeClr>
              </a:gs>
              <a:gs pos="100000">
                <a:schemeClr val="accent1">
                  <a:lumMod val="30000"/>
                  <a:lumOff val="70000"/>
                </a:schemeClr>
              </a:gs>
            </a:gsLst>
            <a:lin ang="9000000" scaled="0"/>
            <a:tileRect/>
          </a:gradFill>
          <a:ln>
            <a:noFill/>
          </a:ln>
          <a:effectLst>
            <a:glow>
              <a:schemeClr val="accent1">
                <a:alpha val="4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 name="Picture 12" descr="A close up of a sign&#10;&#10;Description automatically generated">
            <a:extLst>
              <a:ext uri="{FF2B5EF4-FFF2-40B4-BE49-F238E27FC236}">
                <a16:creationId xmlns:a16="http://schemas.microsoft.com/office/drawing/2014/main" id="{AD2D2CE1-D21D-4185-B168-FF7312B27080}"/>
              </a:ext>
            </a:extLst>
          </p:cNvPr>
          <p:cNvPicPr>
            <a:picLocks noChangeAspect="1"/>
          </p:cNvPicPr>
          <p:nvPr/>
        </p:nvPicPr>
        <p:blipFill>
          <a:blip r:embed="rId3" cstate="print"/>
          <a:stretch>
            <a:fillRect/>
          </a:stretch>
        </p:blipFill>
        <p:spPr>
          <a:xfrm>
            <a:off x="755458" y="5631297"/>
            <a:ext cx="1987742" cy="838808"/>
          </a:xfrm>
          <a:prstGeom prst="rect">
            <a:avLst/>
          </a:prstGeom>
        </p:spPr>
      </p:pic>
      <p:pic>
        <p:nvPicPr>
          <p:cNvPr id="15" name="Picture 14" descr="A close up of a sign&#10;&#10;Description automatically generated">
            <a:extLst>
              <a:ext uri="{FF2B5EF4-FFF2-40B4-BE49-F238E27FC236}">
                <a16:creationId xmlns:a16="http://schemas.microsoft.com/office/drawing/2014/main" id="{BFF3460D-5CD3-4806-96C6-158879FC96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0023" y="6245399"/>
            <a:ext cx="1602607" cy="516174"/>
          </a:xfrm>
          <a:prstGeom prst="rect">
            <a:avLst/>
          </a:prstGeom>
        </p:spPr>
      </p:pic>
      <p:sp>
        <p:nvSpPr>
          <p:cNvPr id="2" name="TextBox 1">
            <a:extLst>
              <a:ext uri="{FF2B5EF4-FFF2-40B4-BE49-F238E27FC236}">
                <a16:creationId xmlns:a16="http://schemas.microsoft.com/office/drawing/2014/main" id="{BA3B380E-C7BF-4798-81EC-E7A1FDAA3AEC}"/>
              </a:ext>
            </a:extLst>
          </p:cNvPr>
          <p:cNvSpPr txBox="1"/>
          <p:nvPr/>
        </p:nvSpPr>
        <p:spPr>
          <a:xfrm>
            <a:off x="-265208" y="6413873"/>
            <a:ext cx="4029075" cy="369332"/>
          </a:xfrm>
          <a:prstGeom prst="rect">
            <a:avLst/>
          </a:prstGeom>
          <a:noFill/>
        </p:spPr>
        <p:txBody>
          <a:bodyPr wrap="square" rtlCol="0">
            <a:spAutoFit/>
          </a:bodyPr>
          <a:lstStyle/>
          <a:p>
            <a:pPr algn="ctr"/>
            <a:r>
              <a:rPr lang="tr-TR" sz="900" dirty="0">
                <a:solidFill>
                  <a:srgbClr val="D93F33"/>
                </a:solidFill>
                <a:latin typeface="Arial Nova Light" panose="020B0304020202020204" pitchFamily="34" charset="0"/>
              </a:rPr>
              <a:t>Bu proje Avrupa Birliği ve Türkiye Cumhuriyeti </a:t>
            </a:r>
            <a:br>
              <a:rPr lang="x-none" sz="900" dirty="0">
                <a:solidFill>
                  <a:srgbClr val="D93F33"/>
                </a:solidFill>
                <a:latin typeface="Arial Nova Light" panose="020B0304020202020204" pitchFamily="34" charset="0"/>
              </a:rPr>
            </a:br>
            <a:r>
              <a:rPr lang="tr-TR" sz="900" dirty="0">
                <a:solidFill>
                  <a:srgbClr val="D93F33"/>
                </a:solidFill>
                <a:latin typeface="Arial Nova Light" panose="020B0304020202020204" pitchFamily="34" charset="0"/>
              </a:rPr>
              <a:t>tarafından finanse edilmektedir</a:t>
            </a:r>
          </a:p>
        </p:txBody>
      </p:sp>
      <p:sp>
        <p:nvSpPr>
          <p:cNvPr id="7" name="6 Metin kutusu"/>
          <p:cNvSpPr txBox="1"/>
          <p:nvPr/>
        </p:nvSpPr>
        <p:spPr>
          <a:xfrm>
            <a:off x="904614" y="308858"/>
            <a:ext cx="10531928" cy="5293757"/>
          </a:xfrm>
          <a:prstGeom prst="rect">
            <a:avLst/>
          </a:prstGeom>
          <a:noFill/>
        </p:spPr>
        <p:txBody>
          <a:bodyPr wrap="square" rtlCol="0">
            <a:spAutoFit/>
          </a:bodyPr>
          <a:lstStyle/>
          <a:p>
            <a:pPr algn="ctr"/>
            <a:r>
              <a:rPr lang="tr-TR" sz="2000" b="1" dirty="0">
                <a:solidFill>
                  <a:srgbClr val="D93F33"/>
                </a:solidFill>
              </a:rPr>
              <a:t>İKV Yayını:</a:t>
            </a:r>
          </a:p>
          <a:p>
            <a:endParaRPr lang="tr-TR" sz="2000" dirty="0"/>
          </a:p>
          <a:p>
            <a:r>
              <a:rPr lang="tr-TR" sz="2000" dirty="0"/>
              <a:t>Dünyada, AB’de ve Türkiye’de E-ticaret, Merve Özcan Altan,2021.</a:t>
            </a:r>
          </a:p>
          <a:p>
            <a:endParaRPr lang="tr-TR" sz="2000" dirty="0"/>
          </a:p>
          <a:p>
            <a:r>
              <a:rPr lang="tr-TR" sz="2000" dirty="0">
                <a:hlinkClick r:id="rId5"/>
              </a:rPr>
              <a:t>https://www.ikv.org.tr/images/files/DUNYADA_ABDE_VE_TURKIYEDE_ETICARET_MERVE_OZCAN_ALTAN.pdf</a:t>
            </a:r>
            <a:endParaRPr lang="tr-TR" sz="2000" dirty="0"/>
          </a:p>
          <a:p>
            <a:endParaRPr lang="tr-TR" sz="2000" dirty="0"/>
          </a:p>
          <a:p>
            <a:pPr algn="ctr"/>
            <a:r>
              <a:rPr lang="tr-TR" sz="2000" b="1" dirty="0">
                <a:solidFill>
                  <a:srgbClr val="C00000"/>
                </a:solidFill>
              </a:rPr>
              <a:t>Diğer Yayınlar:</a:t>
            </a:r>
          </a:p>
          <a:p>
            <a:endParaRPr lang="tr-TR" sz="2000" dirty="0"/>
          </a:p>
          <a:p>
            <a:r>
              <a:rPr lang="tr-TR" sz="2000" dirty="0"/>
              <a:t>Perakende E-ticaretin Yükselişi, Murat </a:t>
            </a:r>
            <a:r>
              <a:rPr lang="tr-TR" sz="2000" dirty="0" err="1"/>
              <a:t>Deliçay</a:t>
            </a:r>
            <a:r>
              <a:rPr lang="tr-TR" sz="2000" dirty="0"/>
              <a:t>, 2021.</a:t>
            </a:r>
          </a:p>
          <a:p>
            <a:endParaRPr lang="tr-TR" sz="2000" dirty="0"/>
          </a:p>
          <a:p>
            <a:r>
              <a:rPr lang="tr-TR" sz="2000" dirty="0">
                <a:hlinkClick r:id="rId6"/>
              </a:rPr>
              <a:t>https://www.sbb.gov.tr/wp-content/uploads/2021/01/Perakende_E-Ticaretin_Yukselisi.pdf</a:t>
            </a:r>
            <a:r>
              <a:rPr lang="tr-TR" sz="2000" dirty="0"/>
              <a:t> </a:t>
            </a:r>
          </a:p>
          <a:p>
            <a:endParaRPr lang="tr-TR" sz="2000" dirty="0"/>
          </a:p>
          <a:p>
            <a:r>
              <a:rPr lang="tr-TR" sz="2000" dirty="0"/>
              <a:t>Avrupa E-ticaret Raporu, WORLDEF, </a:t>
            </a:r>
          </a:p>
          <a:p>
            <a:endParaRPr lang="tr-TR" sz="2000" dirty="0"/>
          </a:p>
          <a:p>
            <a:r>
              <a:rPr lang="tr-TR" sz="2000" dirty="0">
                <a:hlinkClick r:id="rId7"/>
              </a:rPr>
              <a:t>https://worldef.net/raporlar/2020-avrupa-e-ticaret-raporu/</a:t>
            </a:r>
            <a:r>
              <a:rPr lang="tr-TR" sz="2000" dirty="0"/>
              <a:t> </a:t>
            </a:r>
          </a:p>
          <a:p>
            <a:endParaRPr lang="tr-TR" dirty="0"/>
          </a:p>
        </p:txBody>
      </p:sp>
    </p:spTree>
    <p:extLst>
      <p:ext uri="{BB962C8B-B14F-4D97-AF65-F5344CB8AC3E}">
        <p14:creationId xmlns:p14="http://schemas.microsoft.com/office/powerpoint/2010/main" val="3888133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F51EBEB-39E8-49C4-832F-059B56A7F78C}"/>
              </a:ext>
            </a:extLst>
          </p:cNvPr>
          <p:cNvSpPr>
            <a:spLocks noGrp="1"/>
          </p:cNvSpPr>
          <p:nvPr>
            <p:ph idx="1"/>
          </p:nvPr>
        </p:nvSpPr>
        <p:spPr>
          <a:xfrm>
            <a:off x="6090574" y="1338628"/>
            <a:ext cx="4977578" cy="3639289"/>
          </a:xfrm>
        </p:spPr>
        <p:txBody>
          <a:bodyPr anchor="ctr">
            <a:normAutofit/>
          </a:bodyPr>
          <a:lstStyle/>
          <a:p>
            <a:pPr marL="0" indent="0">
              <a:buNone/>
            </a:pPr>
            <a:endParaRPr lang="x-none" sz="3600" dirty="0">
              <a:solidFill>
                <a:schemeClr val="accent1">
                  <a:lumMod val="75000"/>
                </a:schemeClr>
              </a:solidFill>
              <a:latin typeface="Arial Nova" panose="020B0504020202020204" pitchFamily="34" charset="0"/>
              <a:ea typeface="+mj-ea"/>
              <a:cs typeface="+mj-cs"/>
            </a:endParaRPr>
          </a:p>
          <a:p>
            <a:pPr marL="0" indent="0">
              <a:buNone/>
            </a:pPr>
            <a:endParaRPr lang="x-none" sz="2000" dirty="0">
              <a:solidFill>
                <a:srgbClr val="000000"/>
              </a:solidFill>
              <a:latin typeface="Arial Nova" panose="020B0504020202020204" pitchFamily="34" charset="0"/>
            </a:endParaRPr>
          </a:p>
        </p:txBody>
      </p:sp>
      <p:sp>
        <p:nvSpPr>
          <p:cNvPr id="4" name="Rectangle 3">
            <a:extLst>
              <a:ext uri="{FF2B5EF4-FFF2-40B4-BE49-F238E27FC236}">
                <a16:creationId xmlns:a16="http://schemas.microsoft.com/office/drawing/2014/main" id="{F901648B-F7DD-419E-9A04-A783BE016CA7}"/>
              </a:ext>
            </a:extLst>
          </p:cNvPr>
          <p:cNvSpPr/>
          <p:nvPr/>
        </p:nvSpPr>
        <p:spPr>
          <a:xfrm>
            <a:off x="0" y="6127931"/>
            <a:ext cx="12192000" cy="730069"/>
          </a:xfrm>
          <a:prstGeom prst="rect">
            <a:avLst/>
          </a:prstGeom>
          <a:gradFill flip="none" rotWithShape="1">
            <a:gsLst>
              <a:gs pos="0">
                <a:schemeClr val="accent1">
                  <a:lumMod val="5000"/>
                  <a:lumOff val="95000"/>
                </a:schemeClr>
              </a:gs>
              <a:gs pos="58000">
                <a:schemeClr val="accent1">
                  <a:lumMod val="45000"/>
                  <a:lumOff val="55000"/>
                </a:schemeClr>
              </a:gs>
              <a:gs pos="71000">
                <a:schemeClr val="accent1">
                  <a:lumMod val="54000"/>
                  <a:lumOff val="46000"/>
                </a:schemeClr>
              </a:gs>
              <a:gs pos="100000">
                <a:schemeClr val="accent1">
                  <a:lumMod val="30000"/>
                  <a:lumOff val="70000"/>
                </a:schemeClr>
              </a:gs>
            </a:gsLst>
            <a:lin ang="9000000" scaled="0"/>
            <a:tileRect/>
          </a:gradFill>
          <a:ln>
            <a:noFill/>
          </a:ln>
          <a:effectLst>
            <a:glow>
              <a:schemeClr val="accent1">
                <a:alpha val="4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 name="Picture 12" descr="A close up of a sign&#10;&#10;Description automatically generated">
            <a:extLst>
              <a:ext uri="{FF2B5EF4-FFF2-40B4-BE49-F238E27FC236}">
                <a16:creationId xmlns:a16="http://schemas.microsoft.com/office/drawing/2014/main" id="{AD2D2CE1-D21D-4185-B168-FF7312B27080}"/>
              </a:ext>
            </a:extLst>
          </p:cNvPr>
          <p:cNvPicPr>
            <a:picLocks noChangeAspect="1"/>
          </p:cNvPicPr>
          <p:nvPr/>
        </p:nvPicPr>
        <p:blipFill>
          <a:blip r:embed="rId3" cstate="print"/>
          <a:stretch>
            <a:fillRect/>
          </a:stretch>
        </p:blipFill>
        <p:spPr>
          <a:xfrm>
            <a:off x="755458" y="5631297"/>
            <a:ext cx="1987742" cy="838808"/>
          </a:xfrm>
          <a:prstGeom prst="rect">
            <a:avLst/>
          </a:prstGeom>
        </p:spPr>
      </p:pic>
      <p:pic>
        <p:nvPicPr>
          <p:cNvPr id="15" name="Picture 14" descr="A close up of a sign&#10;&#10;Description automatically generated">
            <a:extLst>
              <a:ext uri="{FF2B5EF4-FFF2-40B4-BE49-F238E27FC236}">
                <a16:creationId xmlns:a16="http://schemas.microsoft.com/office/drawing/2014/main" id="{BFF3460D-5CD3-4806-96C6-158879FC96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0023" y="6245399"/>
            <a:ext cx="1602607" cy="516174"/>
          </a:xfrm>
          <a:prstGeom prst="rect">
            <a:avLst/>
          </a:prstGeom>
        </p:spPr>
      </p:pic>
      <p:sp>
        <p:nvSpPr>
          <p:cNvPr id="2" name="TextBox 1">
            <a:extLst>
              <a:ext uri="{FF2B5EF4-FFF2-40B4-BE49-F238E27FC236}">
                <a16:creationId xmlns:a16="http://schemas.microsoft.com/office/drawing/2014/main" id="{BA3B380E-C7BF-4798-81EC-E7A1FDAA3AEC}"/>
              </a:ext>
            </a:extLst>
          </p:cNvPr>
          <p:cNvSpPr txBox="1"/>
          <p:nvPr/>
        </p:nvSpPr>
        <p:spPr>
          <a:xfrm>
            <a:off x="-265208" y="6413873"/>
            <a:ext cx="4029075" cy="369332"/>
          </a:xfrm>
          <a:prstGeom prst="rect">
            <a:avLst/>
          </a:prstGeom>
          <a:noFill/>
        </p:spPr>
        <p:txBody>
          <a:bodyPr wrap="square" rtlCol="0">
            <a:spAutoFit/>
          </a:bodyPr>
          <a:lstStyle/>
          <a:p>
            <a:pPr algn="ctr"/>
            <a:r>
              <a:rPr lang="tr-TR" sz="900" dirty="0">
                <a:solidFill>
                  <a:srgbClr val="D93F33"/>
                </a:solidFill>
                <a:latin typeface="Arial Nova Light" panose="020B0304020202020204" pitchFamily="34" charset="0"/>
              </a:rPr>
              <a:t>Bu proje Avrupa Birliği ve Türkiye Cumhuriyeti </a:t>
            </a:r>
            <a:br>
              <a:rPr lang="x-none" sz="900" dirty="0">
                <a:solidFill>
                  <a:srgbClr val="D93F33"/>
                </a:solidFill>
                <a:latin typeface="Arial Nova Light" panose="020B0304020202020204" pitchFamily="34" charset="0"/>
              </a:rPr>
            </a:br>
            <a:r>
              <a:rPr lang="tr-TR" sz="900" dirty="0">
                <a:solidFill>
                  <a:srgbClr val="D93F33"/>
                </a:solidFill>
                <a:latin typeface="Arial Nova Light" panose="020B0304020202020204" pitchFamily="34" charset="0"/>
              </a:rPr>
              <a:t>tarafından finanse edilmektedir</a:t>
            </a:r>
          </a:p>
        </p:txBody>
      </p:sp>
      <p:sp>
        <p:nvSpPr>
          <p:cNvPr id="7" name="6 Metin kutusu"/>
          <p:cNvSpPr txBox="1"/>
          <p:nvPr/>
        </p:nvSpPr>
        <p:spPr>
          <a:xfrm>
            <a:off x="1353312" y="633984"/>
            <a:ext cx="8997696" cy="4124206"/>
          </a:xfrm>
          <a:prstGeom prst="rect">
            <a:avLst/>
          </a:prstGeom>
          <a:noFill/>
        </p:spPr>
        <p:txBody>
          <a:bodyPr wrap="square" rtlCol="0">
            <a:spAutoFit/>
          </a:bodyPr>
          <a:lstStyle/>
          <a:p>
            <a:pPr algn="ctr"/>
            <a:r>
              <a:rPr lang="tr-TR" sz="2400" b="1" dirty="0">
                <a:solidFill>
                  <a:srgbClr val="D93F33"/>
                </a:solidFill>
              </a:rPr>
              <a:t>DİJİTAL EKONOMİNİN DÜNYADAKİ YERİ</a:t>
            </a:r>
          </a:p>
          <a:p>
            <a:endParaRPr lang="tr-TR" sz="2000" dirty="0"/>
          </a:p>
          <a:p>
            <a:pPr marL="342900" indent="-342900">
              <a:buFont typeface="Arial" panose="020B0604020202020204" pitchFamily="34" charset="0"/>
              <a:buChar char="•"/>
            </a:pPr>
            <a:r>
              <a:rPr lang="tr-TR" sz="2000" dirty="0"/>
              <a:t>Dijital ekonominin dünya </a:t>
            </a:r>
            <a:r>
              <a:rPr lang="tr-TR" sz="2000" dirty="0" err="1"/>
              <a:t>GSYİH’sındaki</a:t>
            </a:r>
            <a:r>
              <a:rPr lang="tr-TR" sz="2000" dirty="0"/>
              <a:t> payı yapılan hesaplara göre % 4,5 ile 15,5 arasında değişmektedir.</a:t>
            </a:r>
          </a:p>
          <a:p>
            <a:pPr marL="342900" indent="-342900">
              <a:buFont typeface="Arial" panose="020B0604020202020204" pitchFamily="34" charset="0"/>
              <a:buChar char="•"/>
            </a:pPr>
            <a:r>
              <a:rPr lang="tr-TR" sz="2000" dirty="0"/>
              <a:t>Dijital hizmetlerin toplam hizmet ticaretindeki payı 2005’te % 45’den 2019’da % 52’ye çıkmıştır.</a:t>
            </a:r>
          </a:p>
          <a:p>
            <a:pPr marL="342900" indent="-342900">
              <a:buFont typeface="Arial" panose="020B0604020202020204" pitchFamily="34" charset="0"/>
              <a:buChar char="•"/>
            </a:pPr>
            <a:r>
              <a:rPr lang="tr-TR" sz="2000" dirty="0"/>
              <a:t>E-ticaret özellikle gelişmekte olan ülkelerde hem iç, hem de dış ticaret imkanlarını artırmaktadır.</a:t>
            </a:r>
          </a:p>
          <a:p>
            <a:pPr marL="342900" indent="-342900">
              <a:buFont typeface="Arial" panose="020B0604020202020204" pitchFamily="34" charset="0"/>
              <a:buChar char="•"/>
            </a:pPr>
            <a:r>
              <a:rPr lang="tr-TR" sz="2000" dirty="0"/>
              <a:t>Gelişmekte olan ülkelerde E-ticaretin daha da yaygınlaşmasını etkileyen unsurlar: </a:t>
            </a:r>
          </a:p>
          <a:p>
            <a:pPr marL="800100" lvl="1" indent="-342900">
              <a:buFont typeface="Arial" panose="020B0604020202020204" pitchFamily="34" charset="0"/>
              <a:buChar char="•"/>
            </a:pPr>
            <a:r>
              <a:rPr lang="tr-TR" sz="2000" dirty="0"/>
              <a:t>Altyapı, finans, kaynaklar ve yönetişim</a:t>
            </a:r>
          </a:p>
          <a:p>
            <a:pPr marL="800100" lvl="1" indent="-342900">
              <a:buFont typeface="Arial" panose="020B0604020202020204" pitchFamily="34" charset="0"/>
              <a:buChar char="•"/>
            </a:pPr>
            <a:r>
              <a:rPr lang="tr-TR" sz="2000" dirty="0"/>
              <a:t>E-ticareti geliştirici önlemler alınmazsa etkisi var olan eşitsizlikleri artırıcı yönde olabilir. </a:t>
            </a:r>
          </a:p>
          <a:p>
            <a:endParaRPr lang="tr-TR" dirty="0"/>
          </a:p>
        </p:txBody>
      </p:sp>
    </p:spTree>
    <p:extLst>
      <p:ext uri="{BB962C8B-B14F-4D97-AF65-F5344CB8AC3E}">
        <p14:creationId xmlns:p14="http://schemas.microsoft.com/office/powerpoint/2010/main" val="38881330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F51EBEB-39E8-49C4-832F-059B56A7F78C}"/>
              </a:ext>
            </a:extLst>
          </p:cNvPr>
          <p:cNvSpPr>
            <a:spLocks noGrp="1"/>
          </p:cNvSpPr>
          <p:nvPr>
            <p:ph idx="1"/>
          </p:nvPr>
        </p:nvSpPr>
        <p:spPr>
          <a:xfrm>
            <a:off x="6090574" y="1338628"/>
            <a:ext cx="4977578" cy="3639289"/>
          </a:xfrm>
        </p:spPr>
        <p:txBody>
          <a:bodyPr anchor="ctr">
            <a:normAutofit/>
          </a:bodyPr>
          <a:lstStyle/>
          <a:p>
            <a:pPr marL="0" indent="0">
              <a:buNone/>
            </a:pPr>
            <a:endParaRPr lang="x-none" sz="3600" dirty="0">
              <a:solidFill>
                <a:schemeClr val="accent1">
                  <a:lumMod val="75000"/>
                </a:schemeClr>
              </a:solidFill>
              <a:latin typeface="Arial Nova" panose="020B0504020202020204" pitchFamily="34" charset="0"/>
              <a:ea typeface="+mj-ea"/>
              <a:cs typeface="+mj-cs"/>
            </a:endParaRPr>
          </a:p>
          <a:p>
            <a:pPr marL="0" indent="0">
              <a:buNone/>
            </a:pPr>
            <a:endParaRPr lang="x-none" sz="2000" dirty="0">
              <a:solidFill>
                <a:srgbClr val="000000"/>
              </a:solidFill>
              <a:latin typeface="Arial Nova" panose="020B0504020202020204" pitchFamily="34" charset="0"/>
            </a:endParaRPr>
          </a:p>
        </p:txBody>
      </p:sp>
      <p:sp>
        <p:nvSpPr>
          <p:cNvPr id="4" name="Rectangle 3">
            <a:extLst>
              <a:ext uri="{FF2B5EF4-FFF2-40B4-BE49-F238E27FC236}">
                <a16:creationId xmlns:a16="http://schemas.microsoft.com/office/drawing/2014/main" id="{F901648B-F7DD-419E-9A04-A783BE016CA7}"/>
              </a:ext>
            </a:extLst>
          </p:cNvPr>
          <p:cNvSpPr/>
          <p:nvPr/>
        </p:nvSpPr>
        <p:spPr>
          <a:xfrm>
            <a:off x="0" y="6127931"/>
            <a:ext cx="12192000" cy="730069"/>
          </a:xfrm>
          <a:prstGeom prst="rect">
            <a:avLst/>
          </a:prstGeom>
          <a:gradFill flip="none" rotWithShape="1">
            <a:gsLst>
              <a:gs pos="0">
                <a:schemeClr val="accent1">
                  <a:lumMod val="5000"/>
                  <a:lumOff val="95000"/>
                </a:schemeClr>
              </a:gs>
              <a:gs pos="58000">
                <a:schemeClr val="accent1">
                  <a:lumMod val="45000"/>
                  <a:lumOff val="55000"/>
                </a:schemeClr>
              </a:gs>
              <a:gs pos="71000">
                <a:schemeClr val="accent1">
                  <a:lumMod val="54000"/>
                  <a:lumOff val="46000"/>
                </a:schemeClr>
              </a:gs>
              <a:gs pos="100000">
                <a:schemeClr val="accent1">
                  <a:lumMod val="30000"/>
                  <a:lumOff val="70000"/>
                </a:schemeClr>
              </a:gs>
            </a:gsLst>
            <a:lin ang="9000000" scaled="0"/>
            <a:tileRect/>
          </a:gradFill>
          <a:ln>
            <a:noFill/>
          </a:ln>
          <a:effectLst>
            <a:glow>
              <a:schemeClr val="accent1">
                <a:alpha val="4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 name="Picture 12" descr="A close up of a sign&#10;&#10;Description automatically generated">
            <a:extLst>
              <a:ext uri="{FF2B5EF4-FFF2-40B4-BE49-F238E27FC236}">
                <a16:creationId xmlns:a16="http://schemas.microsoft.com/office/drawing/2014/main" id="{AD2D2CE1-D21D-4185-B168-FF7312B27080}"/>
              </a:ext>
            </a:extLst>
          </p:cNvPr>
          <p:cNvPicPr>
            <a:picLocks noChangeAspect="1"/>
          </p:cNvPicPr>
          <p:nvPr/>
        </p:nvPicPr>
        <p:blipFill>
          <a:blip r:embed="rId3" cstate="print"/>
          <a:stretch>
            <a:fillRect/>
          </a:stretch>
        </p:blipFill>
        <p:spPr>
          <a:xfrm>
            <a:off x="755458" y="5631297"/>
            <a:ext cx="1987742" cy="838808"/>
          </a:xfrm>
          <a:prstGeom prst="rect">
            <a:avLst/>
          </a:prstGeom>
        </p:spPr>
      </p:pic>
      <p:pic>
        <p:nvPicPr>
          <p:cNvPr id="15" name="Picture 14" descr="A close up of a sign&#10;&#10;Description automatically generated">
            <a:extLst>
              <a:ext uri="{FF2B5EF4-FFF2-40B4-BE49-F238E27FC236}">
                <a16:creationId xmlns:a16="http://schemas.microsoft.com/office/drawing/2014/main" id="{BFF3460D-5CD3-4806-96C6-158879FC96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0023" y="6245399"/>
            <a:ext cx="1602607" cy="516174"/>
          </a:xfrm>
          <a:prstGeom prst="rect">
            <a:avLst/>
          </a:prstGeom>
        </p:spPr>
      </p:pic>
      <p:sp>
        <p:nvSpPr>
          <p:cNvPr id="2" name="TextBox 1">
            <a:extLst>
              <a:ext uri="{FF2B5EF4-FFF2-40B4-BE49-F238E27FC236}">
                <a16:creationId xmlns:a16="http://schemas.microsoft.com/office/drawing/2014/main" id="{BA3B380E-C7BF-4798-81EC-E7A1FDAA3AEC}"/>
              </a:ext>
            </a:extLst>
          </p:cNvPr>
          <p:cNvSpPr txBox="1"/>
          <p:nvPr/>
        </p:nvSpPr>
        <p:spPr>
          <a:xfrm>
            <a:off x="-265208" y="6413873"/>
            <a:ext cx="4029075" cy="369332"/>
          </a:xfrm>
          <a:prstGeom prst="rect">
            <a:avLst/>
          </a:prstGeom>
          <a:noFill/>
        </p:spPr>
        <p:txBody>
          <a:bodyPr wrap="square" rtlCol="0">
            <a:spAutoFit/>
          </a:bodyPr>
          <a:lstStyle/>
          <a:p>
            <a:pPr algn="ctr"/>
            <a:r>
              <a:rPr lang="tr-TR" sz="900" dirty="0">
                <a:solidFill>
                  <a:srgbClr val="D93F33"/>
                </a:solidFill>
                <a:latin typeface="Arial Nova Light" panose="020B0304020202020204" pitchFamily="34" charset="0"/>
              </a:rPr>
              <a:t>Bu proje Avrupa Birliği ve Türkiye Cumhuriyeti </a:t>
            </a:r>
            <a:br>
              <a:rPr lang="x-none" sz="900" dirty="0">
                <a:solidFill>
                  <a:srgbClr val="D93F33"/>
                </a:solidFill>
                <a:latin typeface="Arial Nova Light" panose="020B0304020202020204" pitchFamily="34" charset="0"/>
              </a:rPr>
            </a:br>
            <a:r>
              <a:rPr lang="tr-TR" sz="900" dirty="0">
                <a:solidFill>
                  <a:srgbClr val="D93F33"/>
                </a:solidFill>
                <a:latin typeface="Arial Nova Light" panose="020B0304020202020204" pitchFamily="34" charset="0"/>
              </a:rPr>
              <a:t>tarafından finanse edilmektedir</a:t>
            </a:r>
          </a:p>
        </p:txBody>
      </p:sp>
      <p:sp>
        <p:nvSpPr>
          <p:cNvPr id="3" name="TextBox 2">
            <a:extLst>
              <a:ext uri="{FF2B5EF4-FFF2-40B4-BE49-F238E27FC236}">
                <a16:creationId xmlns:a16="http://schemas.microsoft.com/office/drawing/2014/main" id="{A9CB2426-EBA0-A444-BDD6-46078FBE3C56}"/>
              </a:ext>
            </a:extLst>
          </p:cNvPr>
          <p:cNvSpPr txBox="1"/>
          <p:nvPr/>
        </p:nvSpPr>
        <p:spPr>
          <a:xfrm>
            <a:off x="2579915" y="1354642"/>
            <a:ext cx="6678386" cy="2893100"/>
          </a:xfrm>
          <a:prstGeom prst="rect">
            <a:avLst/>
          </a:prstGeom>
          <a:noFill/>
        </p:spPr>
        <p:txBody>
          <a:bodyPr wrap="square" rtlCol="0">
            <a:spAutoFit/>
          </a:bodyPr>
          <a:lstStyle/>
          <a:p>
            <a:pPr algn="ctr"/>
            <a:r>
              <a:rPr lang="en-TR" sz="2600" i="1" dirty="0"/>
              <a:t>Dikkatiniz için teşekkürler</a:t>
            </a:r>
          </a:p>
          <a:p>
            <a:pPr algn="ctr"/>
            <a:endParaRPr lang="en-TR" sz="2600" dirty="0"/>
          </a:p>
          <a:p>
            <a:pPr algn="ctr"/>
            <a:r>
              <a:rPr lang="en-TR" sz="2600" dirty="0"/>
              <a:t>Doç. Dr. Çiğdem Nas</a:t>
            </a:r>
          </a:p>
          <a:p>
            <a:pPr algn="ctr"/>
            <a:endParaRPr lang="en-TR" sz="2600" dirty="0"/>
          </a:p>
          <a:p>
            <a:pPr algn="ctr"/>
            <a:r>
              <a:rPr lang="en-TR" sz="2600" dirty="0">
                <a:hlinkClick r:id="rId5"/>
              </a:rPr>
              <a:t>cnas@ikv.org.tr</a:t>
            </a:r>
            <a:r>
              <a:rPr lang="en-TR" sz="2600" dirty="0"/>
              <a:t> </a:t>
            </a:r>
          </a:p>
          <a:p>
            <a:pPr algn="ctr"/>
            <a:endParaRPr lang="en-TR" sz="2600" dirty="0"/>
          </a:p>
          <a:p>
            <a:pPr algn="ctr"/>
            <a:r>
              <a:rPr lang="en-TR" sz="2600" dirty="0">
                <a:hlinkClick r:id="rId6"/>
              </a:rPr>
              <a:t>www.ikv.org.tr</a:t>
            </a:r>
            <a:r>
              <a:rPr lang="en-TR" sz="2600" dirty="0"/>
              <a:t> </a:t>
            </a:r>
          </a:p>
        </p:txBody>
      </p:sp>
    </p:spTree>
    <p:extLst>
      <p:ext uri="{BB962C8B-B14F-4D97-AF65-F5344CB8AC3E}">
        <p14:creationId xmlns:p14="http://schemas.microsoft.com/office/powerpoint/2010/main" val="38881330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A56FB6B0-9D7D-487F-9F7E-860638D82E9F}"/>
              </a:ext>
            </a:extLst>
          </p:cNvPr>
          <p:cNvSpPr/>
          <p:nvPr/>
        </p:nvSpPr>
        <p:spPr>
          <a:xfrm>
            <a:off x="0" y="0"/>
            <a:ext cx="12192000" cy="6858000"/>
          </a:xfrm>
          <a:prstGeom prst="rect">
            <a:avLst/>
          </a:prstGeom>
          <a:solidFill>
            <a:srgbClr val="8BA3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B7F091BD-CC1A-B844-8DBF-DB8243074AD2}"/>
              </a:ext>
            </a:extLst>
          </p:cNvPr>
          <p:cNvSpPr/>
          <p:nvPr/>
        </p:nvSpPr>
        <p:spPr>
          <a:xfrm rot="5400000">
            <a:off x="3738595" y="-1598065"/>
            <a:ext cx="4714809" cy="12192000"/>
          </a:xfrm>
          <a:prstGeom prst="rect">
            <a:avLst/>
          </a:prstGeom>
          <a:gradFill flip="none" rotWithShape="1">
            <a:gsLst>
              <a:gs pos="47000">
                <a:srgbClr val="FFFFFF">
                  <a:alpha val="74000"/>
                </a:srgbClr>
              </a:gs>
              <a:gs pos="21000">
                <a:schemeClr val="bg1"/>
              </a:gs>
              <a:gs pos="100000">
                <a:schemeClr val="bg1">
                  <a:alpha val="0"/>
                  <a:lumMod val="0"/>
                  <a:lumOff val="10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F9ADF1AC-1DB9-4B41-80DF-76731627563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74725" y="588059"/>
            <a:ext cx="10369152" cy="7170167"/>
          </a:xfrm>
          <a:prstGeom prst="rect">
            <a:avLst/>
          </a:prstGeom>
        </p:spPr>
      </p:pic>
      <p:pic>
        <p:nvPicPr>
          <p:cNvPr id="22" name="Picture 21" descr="A close up of a sign&#10;&#10;Description automatically generated">
            <a:extLst>
              <a:ext uri="{FF2B5EF4-FFF2-40B4-BE49-F238E27FC236}">
                <a16:creationId xmlns:a16="http://schemas.microsoft.com/office/drawing/2014/main" id="{84BD4637-2885-45AF-BEF6-659A4B9E8ABB}"/>
              </a:ext>
            </a:extLst>
          </p:cNvPr>
          <p:cNvPicPr>
            <a:picLocks noChangeAspect="1"/>
          </p:cNvPicPr>
          <p:nvPr/>
        </p:nvPicPr>
        <p:blipFill>
          <a:blip r:embed="rId4" cstate="print"/>
          <a:stretch>
            <a:fillRect/>
          </a:stretch>
        </p:blipFill>
        <p:spPr>
          <a:xfrm>
            <a:off x="3993810" y="154872"/>
            <a:ext cx="4204373" cy="1774208"/>
          </a:xfrm>
          <a:prstGeom prst="rect">
            <a:avLst/>
          </a:prstGeom>
        </p:spPr>
      </p:pic>
      <p:sp>
        <p:nvSpPr>
          <p:cNvPr id="23" name="TextBox 22">
            <a:extLst>
              <a:ext uri="{FF2B5EF4-FFF2-40B4-BE49-F238E27FC236}">
                <a16:creationId xmlns:a16="http://schemas.microsoft.com/office/drawing/2014/main" id="{278A427A-59C7-4FEB-B491-79D09314896B}"/>
              </a:ext>
            </a:extLst>
          </p:cNvPr>
          <p:cNvSpPr txBox="1"/>
          <p:nvPr/>
        </p:nvSpPr>
        <p:spPr>
          <a:xfrm>
            <a:off x="4076699" y="1889314"/>
            <a:ext cx="4029075" cy="523220"/>
          </a:xfrm>
          <a:prstGeom prst="rect">
            <a:avLst/>
          </a:prstGeom>
          <a:noFill/>
        </p:spPr>
        <p:txBody>
          <a:bodyPr wrap="square" rtlCol="0">
            <a:spAutoFit/>
          </a:bodyPr>
          <a:lstStyle/>
          <a:p>
            <a:pPr algn="ctr"/>
            <a:r>
              <a:rPr lang="tr-TR" sz="1400" dirty="0">
                <a:solidFill>
                  <a:srgbClr val="D93F33"/>
                </a:solidFill>
                <a:latin typeface="Arial Nova Light" panose="020B0304020202020204" pitchFamily="34" charset="0"/>
              </a:rPr>
              <a:t>Bu proje Avrupa Birliği ve Türkiye Cumhuriyeti tarafından finanse edilmektedir</a:t>
            </a:r>
          </a:p>
        </p:txBody>
      </p:sp>
      <p:sp>
        <p:nvSpPr>
          <p:cNvPr id="4" name="Rounded Rectangle 7">
            <a:extLst>
              <a:ext uri="{FF2B5EF4-FFF2-40B4-BE49-F238E27FC236}">
                <a16:creationId xmlns:a16="http://schemas.microsoft.com/office/drawing/2014/main" id="{E4954059-E466-453B-90CE-FF03028C9A7B}"/>
              </a:ext>
            </a:extLst>
          </p:cNvPr>
          <p:cNvSpPr/>
          <p:nvPr/>
        </p:nvSpPr>
        <p:spPr>
          <a:xfrm>
            <a:off x="942558" y="834757"/>
            <a:ext cx="1323193" cy="1648522"/>
          </a:xfrm>
          <a:prstGeom prst="roundRect">
            <a:avLst/>
          </a:prstGeom>
          <a:solidFill>
            <a:schemeClr val="bg1"/>
          </a:solidFill>
          <a:ln>
            <a:noFill/>
          </a:ln>
          <a:effectLst>
            <a:outerShdw blurRad="266700" dist="152400" dir="4800000" sx="105000" sy="105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7" name="Picture 6">
            <a:extLst>
              <a:ext uri="{FF2B5EF4-FFF2-40B4-BE49-F238E27FC236}">
                <a16:creationId xmlns:a16="http://schemas.microsoft.com/office/drawing/2014/main" id="{1D1B512B-2841-46C8-BC74-CBFF12C6C4CE}"/>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87930" y="930405"/>
            <a:ext cx="1032447" cy="1457225"/>
          </a:xfrm>
          <a:prstGeom prst="rect">
            <a:avLst/>
          </a:prstGeom>
        </p:spPr>
      </p:pic>
      <p:pic>
        <p:nvPicPr>
          <p:cNvPr id="17" name="Picture 16" descr="A close up of a logo&#10;&#10;Description automatically generated">
            <a:extLst>
              <a:ext uri="{FF2B5EF4-FFF2-40B4-BE49-F238E27FC236}">
                <a16:creationId xmlns:a16="http://schemas.microsoft.com/office/drawing/2014/main" id="{729FA0B9-BCDF-4C3A-941E-216A612C600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800602" y="5791610"/>
            <a:ext cx="2041700" cy="861039"/>
          </a:xfrm>
          <a:prstGeom prst="rect">
            <a:avLst/>
          </a:prstGeom>
        </p:spPr>
      </p:pic>
      <p:pic>
        <p:nvPicPr>
          <p:cNvPr id="19" name="Picture 18" descr="A picture containing drawing&#10;&#10;Description automatically generated">
            <a:extLst>
              <a:ext uri="{FF2B5EF4-FFF2-40B4-BE49-F238E27FC236}">
                <a16:creationId xmlns:a16="http://schemas.microsoft.com/office/drawing/2014/main" id="{347B5D44-6921-4EC2-AECF-7695CF908E4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925660" y="5715568"/>
            <a:ext cx="918218" cy="911876"/>
          </a:xfrm>
          <a:prstGeom prst="rect">
            <a:avLst/>
          </a:prstGeom>
        </p:spPr>
      </p:pic>
      <p:pic>
        <p:nvPicPr>
          <p:cNvPr id="27" name="Picture 26">
            <a:extLst>
              <a:ext uri="{FF2B5EF4-FFF2-40B4-BE49-F238E27FC236}">
                <a16:creationId xmlns:a16="http://schemas.microsoft.com/office/drawing/2014/main" id="{F2B43153-D859-4410-9376-05031D53B83C}"/>
              </a:ext>
            </a:extLst>
          </p:cNvPr>
          <p:cNvPicPr>
            <a:picLocks noChangeAspect="1"/>
          </p:cNvPicPr>
          <p:nvPr/>
        </p:nvPicPr>
        <p:blipFill>
          <a:blip r:embed="rId8" cstate="print"/>
          <a:stretch>
            <a:fillRect/>
          </a:stretch>
        </p:blipFill>
        <p:spPr>
          <a:xfrm>
            <a:off x="1177416" y="5740003"/>
            <a:ext cx="874740" cy="863007"/>
          </a:xfrm>
          <a:prstGeom prst="rect">
            <a:avLst/>
          </a:prstGeom>
        </p:spPr>
      </p:pic>
      <p:sp>
        <p:nvSpPr>
          <p:cNvPr id="20" name="Rounded Rectangle 7">
            <a:extLst>
              <a:ext uri="{FF2B5EF4-FFF2-40B4-BE49-F238E27FC236}">
                <a16:creationId xmlns:a16="http://schemas.microsoft.com/office/drawing/2014/main" id="{E17C8E41-90C5-4FB3-93FF-9F5CFC9B61B6}"/>
              </a:ext>
            </a:extLst>
          </p:cNvPr>
          <p:cNvSpPr/>
          <p:nvPr/>
        </p:nvSpPr>
        <p:spPr>
          <a:xfrm>
            <a:off x="779318" y="2776403"/>
            <a:ext cx="10629900" cy="2881237"/>
          </a:xfrm>
          <a:prstGeom prst="roundRect">
            <a:avLst/>
          </a:prstGeom>
          <a:solidFill>
            <a:schemeClr val="bg1">
              <a:alpha val="4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defTabSz="914400" rtl="0" eaLnBrk="1" fontAlgn="auto" latinLnBrk="0" hangingPunct="1">
              <a:lnSpc>
                <a:spcPct val="200000"/>
              </a:lnSpc>
              <a:spcBef>
                <a:spcPts val="0"/>
              </a:spcBef>
              <a:spcAft>
                <a:spcPts val="0"/>
              </a:spcAft>
              <a:buClrTx/>
              <a:buSzTx/>
              <a:buFontTx/>
              <a:buNone/>
              <a:tabLst/>
              <a:defRPr/>
            </a:pPr>
            <a:r>
              <a:rPr lang="tr-TR" sz="2200" i="1" dirty="0">
                <a:solidFill>
                  <a:srgbClr val="33669A"/>
                </a:solidFill>
                <a:latin typeface="Calibri" panose="020F0502020204030204" pitchFamily="34" charset="0"/>
                <a:cs typeface="Calibri" panose="020F0502020204030204" pitchFamily="34" charset="0"/>
              </a:rPr>
              <a:t>TEBD Projesini </a:t>
            </a:r>
            <a:r>
              <a:rPr lang="en-GB" sz="2200" i="1" dirty="0" err="1">
                <a:solidFill>
                  <a:srgbClr val="33669A"/>
                </a:solidFill>
                <a:latin typeface="Calibri" panose="020F0502020204030204" pitchFamily="34" charset="0"/>
                <a:cs typeface="Calibri" panose="020F0502020204030204" pitchFamily="34" charset="0"/>
              </a:rPr>
              <a:t>Sosyal</a:t>
            </a:r>
            <a:r>
              <a:rPr lang="x-none" sz="2200" i="1" dirty="0">
                <a:solidFill>
                  <a:srgbClr val="33669A"/>
                </a:solidFill>
                <a:latin typeface="Calibri" panose="020F0502020204030204" pitchFamily="34" charset="0"/>
                <a:cs typeface="Calibri" panose="020F0502020204030204" pitchFamily="34" charset="0"/>
              </a:rPr>
              <a:t> </a:t>
            </a:r>
            <a:r>
              <a:rPr lang="x-none" sz="2200" i="1" dirty="0" err="1">
                <a:solidFill>
                  <a:srgbClr val="33669A"/>
                </a:solidFill>
                <a:latin typeface="Calibri" panose="020F0502020204030204" pitchFamily="34" charset="0"/>
                <a:cs typeface="Calibri" panose="020F0502020204030204" pitchFamily="34" charset="0"/>
              </a:rPr>
              <a:t>Medya</a:t>
            </a:r>
            <a:r>
              <a:rPr lang="x-none" sz="2200" i="1" dirty="0">
                <a:solidFill>
                  <a:srgbClr val="33669A"/>
                </a:solidFill>
                <a:latin typeface="Calibri" panose="020F0502020204030204" pitchFamily="34" charset="0"/>
                <a:cs typeface="Calibri" panose="020F0502020204030204" pitchFamily="34" charset="0"/>
              </a:rPr>
              <a:t> </a:t>
            </a:r>
            <a:r>
              <a:rPr lang="tr-TR" sz="2200" i="1" dirty="0">
                <a:solidFill>
                  <a:srgbClr val="33669A"/>
                </a:solidFill>
                <a:latin typeface="Calibri" panose="020F0502020204030204" pitchFamily="34" charset="0"/>
                <a:cs typeface="Calibri" panose="020F0502020204030204" pitchFamily="34" charset="0"/>
              </a:rPr>
              <a:t>üzerinden takip edin!</a:t>
            </a:r>
          </a:p>
          <a:p>
            <a:pPr marL="800100" lvl="1" indent="-342900">
              <a:buFont typeface="Wingdings" panose="05000000000000000000" pitchFamily="2" charset="2"/>
              <a:buChar char="Ø"/>
              <a:defRPr/>
            </a:pPr>
            <a:r>
              <a:rPr lang="tr-TR" sz="2200" i="1" dirty="0">
                <a:solidFill>
                  <a:srgbClr val="33669A"/>
                </a:solidFill>
                <a:latin typeface="Calibri" panose="020F0502020204030204" pitchFamily="34" charset="0"/>
                <a:cs typeface="Calibri" panose="020F0502020204030204" pitchFamily="34" charset="0"/>
              </a:rPr>
              <a:t>Twitter: @TEBD_Project</a:t>
            </a:r>
          </a:p>
          <a:p>
            <a:pPr marL="800100" lvl="1" indent="-342900">
              <a:buFont typeface="Wingdings" panose="05000000000000000000" pitchFamily="2" charset="2"/>
              <a:buChar char="Ø"/>
              <a:defRPr/>
            </a:pPr>
            <a:r>
              <a:rPr lang="tr-TR" sz="2200" i="1" dirty="0">
                <a:solidFill>
                  <a:srgbClr val="33669A"/>
                </a:solidFill>
                <a:latin typeface="Calibri" panose="020F0502020204030204" pitchFamily="34" charset="0"/>
                <a:cs typeface="Calibri" panose="020F0502020204030204" pitchFamily="34" charset="0"/>
              </a:rPr>
              <a:t>LinkedIn: </a:t>
            </a:r>
            <a:r>
              <a:rPr lang="x-none" sz="2200" i="1" dirty="0">
                <a:solidFill>
                  <a:srgbClr val="33669A"/>
                </a:solidFill>
                <a:latin typeface="Calibri" panose="020F0502020204030204" pitchFamily="34" charset="0"/>
                <a:cs typeface="Calibri" panose="020F0502020204030204" pitchFamily="34" charset="0"/>
              </a:rPr>
              <a:t>Turkey-EU Business Dialogue </a:t>
            </a:r>
            <a:r>
              <a:rPr lang="tr-TR" sz="2200" i="1" dirty="0">
                <a:solidFill>
                  <a:srgbClr val="33669A"/>
                </a:solidFill>
                <a:latin typeface="Calibri" panose="020F0502020204030204" pitchFamily="34" charset="0"/>
                <a:cs typeface="Calibri" panose="020F0502020204030204" pitchFamily="34" charset="0"/>
              </a:rPr>
              <a:t>(TEBD) -</a:t>
            </a:r>
            <a:r>
              <a:rPr lang="x-none" sz="2200" i="1" dirty="0">
                <a:solidFill>
                  <a:srgbClr val="33669A"/>
                </a:solidFill>
                <a:latin typeface="Calibri" panose="020F0502020204030204" pitchFamily="34" charset="0"/>
                <a:cs typeface="Calibri" panose="020F0502020204030204" pitchFamily="34" charset="0"/>
              </a:rPr>
              <a:t> </a:t>
            </a:r>
            <a:r>
              <a:rPr lang="tr-TR" sz="2200" i="1" dirty="0">
                <a:solidFill>
                  <a:srgbClr val="33669A"/>
                </a:solidFill>
                <a:latin typeface="Calibri" panose="020F0502020204030204" pitchFamily="34" charset="0"/>
                <a:cs typeface="Calibri" panose="020F0502020204030204" pitchFamily="34" charset="0"/>
                <a:hlinkClick r:id="rId9"/>
              </a:rPr>
              <a:t>www.linkedin.com/company/tebd</a:t>
            </a:r>
            <a:r>
              <a:rPr lang="x-none" sz="2200" i="1" dirty="0">
                <a:solidFill>
                  <a:srgbClr val="33669A"/>
                </a:solidFill>
                <a:latin typeface="Calibri" panose="020F0502020204030204" pitchFamily="34" charset="0"/>
                <a:cs typeface="Calibri" panose="020F0502020204030204" pitchFamily="34" charset="0"/>
              </a:rPr>
              <a:t> </a:t>
            </a:r>
            <a:endParaRPr lang="tr-TR" sz="2200" i="1" dirty="0">
              <a:solidFill>
                <a:srgbClr val="33669A"/>
              </a:solidFill>
              <a:latin typeface="Calibri" panose="020F0502020204030204" pitchFamily="34" charset="0"/>
              <a:cs typeface="Calibri" panose="020F0502020204030204" pitchFamily="34" charset="0"/>
            </a:endParaRPr>
          </a:p>
          <a:p>
            <a:pPr marL="800100" lvl="1" indent="-342900">
              <a:buFont typeface="Wingdings" panose="05000000000000000000" pitchFamily="2" charset="2"/>
              <a:buChar char="Ø"/>
              <a:defRPr/>
            </a:pPr>
            <a:r>
              <a:rPr lang="tr-TR" sz="2200" i="1" dirty="0">
                <a:solidFill>
                  <a:srgbClr val="33669A"/>
                </a:solidFill>
                <a:latin typeface="Calibri" panose="020F0502020204030204" pitchFamily="34" charset="0"/>
                <a:cs typeface="Calibri" panose="020F0502020204030204" pitchFamily="34" charset="0"/>
              </a:rPr>
              <a:t>Web sitesi: </a:t>
            </a:r>
            <a:r>
              <a:rPr lang="tr-TR" sz="2200" i="1" dirty="0">
                <a:solidFill>
                  <a:srgbClr val="33669A"/>
                </a:solidFill>
                <a:latin typeface="Calibri" panose="020F0502020204030204" pitchFamily="34" charset="0"/>
                <a:cs typeface="Calibri" panose="020F0502020204030204" pitchFamily="34" charset="0"/>
                <a:hlinkClick r:id="rId10"/>
              </a:rPr>
              <a:t>www.tebd.eu</a:t>
            </a:r>
            <a:r>
              <a:rPr lang="x-none" sz="2200" i="1" dirty="0">
                <a:solidFill>
                  <a:srgbClr val="33669A"/>
                </a:solidFill>
                <a:latin typeface="Calibri" panose="020F0502020204030204" pitchFamily="34" charset="0"/>
                <a:cs typeface="Calibri" panose="020F0502020204030204" pitchFamily="34" charset="0"/>
              </a:rPr>
              <a:t> </a:t>
            </a:r>
            <a:endParaRPr lang="tr-TR" sz="2200" i="1" dirty="0">
              <a:solidFill>
                <a:srgbClr val="33669A"/>
              </a:solidFill>
              <a:latin typeface="Calibri" panose="020F0502020204030204" pitchFamily="34" charset="0"/>
              <a:cs typeface="Calibri" panose="020F0502020204030204" pitchFamily="34" charset="0"/>
            </a:endParaRPr>
          </a:p>
          <a:p>
            <a:pPr marL="0" marR="0" lvl="0" indent="0" defTabSz="914400" rtl="0" eaLnBrk="1" fontAlgn="auto" latinLnBrk="0" hangingPunct="1">
              <a:lnSpc>
                <a:spcPct val="100000"/>
              </a:lnSpc>
              <a:spcBef>
                <a:spcPts val="0"/>
              </a:spcBef>
              <a:spcAft>
                <a:spcPts val="0"/>
              </a:spcAft>
              <a:buClrTx/>
              <a:buSzTx/>
              <a:buFontTx/>
              <a:buNone/>
              <a:tabLst/>
              <a:defRPr/>
            </a:pPr>
            <a:br>
              <a:rPr lang="x-none" sz="2200" i="1" dirty="0">
                <a:solidFill>
                  <a:srgbClr val="33669A"/>
                </a:solidFill>
                <a:latin typeface="Calibri" panose="020F0502020204030204" pitchFamily="34" charset="0"/>
                <a:cs typeface="Calibri" panose="020F0502020204030204" pitchFamily="34" charset="0"/>
              </a:rPr>
            </a:br>
            <a:r>
              <a:rPr lang="tr-TR" sz="2200" i="1" dirty="0">
                <a:solidFill>
                  <a:srgbClr val="33669A"/>
                </a:solidFill>
                <a:latin typeface="Calibri" panose="020F0502020204030204" pitchFamily="34" charset="0"/>
                <a:cs typeface="Calibri" panose="020F0502020204030204" pitchFamily="34" charset="0"/>
              </a:rPr>
              <a:t>TEBD faaliyetleri ile ilgili sorularınız için lütfen </a:t>
            </a:r>
            <a:r>
              <a:rPr lang="tr-TR" sz="2200" i="1" dirty="0">
                <a:solidFill>
                  <a:srgbClr val="33669A"/>
                </a:solidFill>
                <a:latin typeface="Calibri" panose="020F0502020204030204" pitchFamily="34" charset="0"/>
                <a:cs typeface="Calibri" panose="020F0502020204030204" pitchFamily="34" charset="0"/>
                <a:hlinkClick r:id="rId11">
                  <a:extLst>
                    <a:ext uri="{A12FA001-AC4F-418D-AE19-62706E023703}">
                      <ahyp:hlinkClr xmlns:ahyp="http://schemas.microsoft.com/office/drawing/2018/hyperlinkcolor" val="tx"/>
                    </a:ext>
                  </a:extLst>
                </a:hlinkClick>
              </a:rPr>
              <a:t>tebd@eurochambres.eu</a:t>
            </a:r>
            <a:r>
              <a:rPr lang="x-none" sz="2200" i="1" dirty="0">
                <a:solidFill>
                  <a:srgbClr val="33669A"/>
                </a:solidFill>
                <a:latin typeface="Calibri" panose="020F0502020204030204" pitchFamily="34" charset="0"/>
                <a:cs typeface="Calibri" panose="020F0502020204030204" pitchFamily="34" charset="0"/>
              </a:rPr>
              <a:t> </a:t>
            </a:r>
            <a:r>
              <a:rPr lang="tr-TR" sz="2200" i="1" dirty="0">
                <a:solidFill>
                  <a:srgbClr val="33669A"/>
                </a:solidFill>
                <a:latin typeface="Calibri" panose="020F0502020204030204" pitchFamily="34" charset="0"/>
                <a:cs typeface="Calibri" panose="020F0502020204030204" pitchFamily="34" charset="0"/>
              </a:rPr>
              <a:t>adresine yazınız.</a:t>
            </a:r>
          </a:p>
          <a:p>
            <a:pPr marL="0" marR="0" lvl="0" indent="0" algn="ctr" defTabSz="914400" rtl="0" eaLnBrk="1" fontAlgn="auto" latinLnBrk="0" hangingPunct="1">
              <a:lnSpc>
                <a:spcPct val="100000"/>
              </a:lnSpc>
              <a:spcBef>
                <a:spcPts val="0"/>
              </a:spcBef>
              <a:spcAft>
                <a:spcPts val="0"/>
              </a:spcAft>
              <a:buClrTx/>
              <a:buSzTx/>
              <a:buFontTx/>
              <a:buNone/>
              <a:tabLst/>
              <a:defRPr/>
            </a:pPr>
            <a:br>
              <a:rPr lang="x-none" sz="2200" i="1" dirty="0">
                <a:solidFill>
                  <a:srgbClr val="33669A"/>
                </a:solidFill>
                <a:latin typeface="Calibri" panose="020F0502020204030204" pitchFamily="34" charset="0"/>
                <a:cs typeface="Calibri" panose="020F0502020204030204" pitchFamily="34" charset="0"/>
              </a:rPr>
            </a:br>
            <a:r>
              <a:rPr lang="x-none" sz="2200" i="1" dirty="0">
                <a:solidFill>
                  <a:srgbClr val="33669A"/>
                </a:solidFill>
                <a:latin typeface="Calibri" panose="020F0502020204030204" pitchFamily="34" charset="0"/>
                <a:cs typeface="Calibri" panose="020F0502020204030204" pitchFamily="34" charset="0"/>
              </a:rPr>
              <a:t>TESEKKÜRLER!</a:t>
            </a:r>
            <a:endParaRPr lang="tr-TR" sz="2200" i="1" dirty="0">
              <a:solidFill>
                <a:srgbClr val="33669A"/>
              </a:solidFill>
              <a:latin typeface="Calibri" panose="020F0502020204030204" pitchFamily="34" charset="0"/>
              <a:cs typeface="Calibri" panose="020F0502020204030204" pitchFamily="34" charset="0"/>
            </a:endParaRPr>
          </a:p>
        </p:txBody>
      </p:sp>
      <p:pic>
        <p:nvPicPr>
          <p:cNvPr id="2" name="Picture 1">
            <a:extLst>
              <a:ext uri="{FF2B5EF4-FFF2-40B4-BE49-F238E27FC236}">
                <a16:creationId xmlns:a16="http://schemas.microsoft.com/office/drawing/2014/main" id="{42DC6EFC-0D0F-40DB-985A-E0B6D60D1067}"/>
              </a:ext>
            </a:extLst>
          </p:cNvPr>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822243" y="5601865"/>
            <a:ext cx="3208272" cy="1240528"/>
          </a:xfrm>
          <a:prstGeom prst="rect">
            <a:avLst/>
          </a:prstGeom>
          <a:noFill/>
          <a:ln>
            <a:noFill/>
          </a:ln>
        </p:spPr>
      </p:pic>
    </p:spTree>
    <p:extLst>
      <p:ext uri="{BB962C8B-B14F-4D97-AF65-F5344CB8AC3E}">
        <p14:creationId xmlns:p14="http://schemas.microsoft.com/office/powerpoint/2010/main" val="2075565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F51EBEB-39E8-49C4-832F-059B56A7F78C}"/>
              </a:ext>
            </a:extLst>
          </p:cNvPr>
          <p:cNvSpPr>
            <a:spLocks noGrp="1"/>
          </p:cNvSpPr>
          <p:nvPr>
            <p:ph idx="1"/>
          </p:nvPr>
        </p:nvSpPr>
        <p:spPr>
          <a:xfrm>
            <a:off x="6090574" y="1338628"/>
            <a:ext cx="4977578" cy="3639289"/>
          </a:xfrm>
        </p:spPr>
        <p:txBody>
          <a:bodyPr anchor="ctr">
            <a:normAutofit/>
          </a:bodyPr>
          <a:lstStyle/>
          <a:p>
            <a:pPr marL="0" indent="0">
              <a:buNone/>
            </a:pPr>
            <a:endParaRPr lang="x-none" sz="3600" dirty="0">
              <a:solidFill>
                <a:schemeClr val="accent1">
                  <a:lumMod val="75000"/>
                </a:schemeClr>
              </a:solidFill>
              <a:latin typeface="Arial Nova" panose="020B0504020202020204" pitchFamily="34" charset="0"/>
              <a:ea typeface="+mj-ea"/>
              <a:cs typeface="+mj-cs"/>
            </a:endParaRPr>
          </a:p>
          <a:p>
            <a:pPr marL="0" indent="0">
              <a:buNone/>
            </a:pPr>
            <a:endParaRPr lang="x-none" sz="2000" dirty="0">
              <a:solidFill>
                <a:srgbClr val="000000"/>
              </a:solidFill>
              <a:latin typeface="Arial Nova" panose="020B0504020202020204" pitchFamily="34" charset="0"/>
            </a:endParaRPr>
          </a:p>
        </p:txBody>
      </p:sp>
      <p:sp>
        <p:nvSpPr>
          <p:cNvPr id="4" name="Rectangle 3">
            <a:extLst>
              <a:ext uri="{FF2B5EF4-FFF2-40B4-BE49-F238E27FC236}">
                <a16:creationId xmlns:a16="http://schemas.microsoft.com/office/drawing/2014/main" id="{F901648B-F7DD-419E-9A04-A783BE016CA7}"/>
              </a:ext>
            </a:extLst>
          </p:cNvPr>
          <p:cNvSpPr/>
          <p:nvPr/>
        </p:nvSpPr>
        <p:spPr>
          <a:xfrm>
            <a:off x="0" y="6127931"/>
            <a:ext cx="12192000" cy="730069"/>
          </a:xfrm>
          <a:prstGeom prst="rect">
            <a:avLst/>
          </a:prstGeom>
          <a:gradFill flip="none" rotWithShape="1">
            <a:gsLst>
              <a:gs pos="0">
                <a:schemeClr val="accent1">
                  <a:lumMod val="5000"/>
                  <a:lumOff val="95000"/>
                </a:schemeClr>
              </a:gs>
              <a:gs pos="58000">
                <a:schemeClr val="accent1">
                  <a:lumMod val="45000"/>
                  <a:lumOff val="55000"/>
                </a:schemeClr>
              </a:gs>
              <a:gs pos="71000">
                <a:schemeClr val="accent1">
                  <a:lumMod val="54000"/>
                  <a:lumOff val="46000"/>
                </a:schemeClr>
              </a:gs>
              <a:gs pos="100000">
                <a:schemeClr val="accent1">
                  <a:lumMod val="30000"/>
                  <a:lumOff val="70000"/>
                </a:schemeClr>
              </a:gs>
            </a:gsLst>
            <a:lin ang="9000000" scaled="0"/>
            <a:tileRect/>
          </a:gradFill>
          <a:ln>
            <a:noFill/>
          </a:ln>
          <a:effectLst>
            <a:glow>
              <a:schemeClr val="accent1">
                <a:alpha val="4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 name="Picture 12" descr="A close up of a sign&#10;&#10;Description automatically generated">
            <a:extLst>
              <a:ext uri="{FF2B5EF4-FFF2-40B4-BE49-F238E27FC236}">
                <a16:creationId xmlns:a16="http://schemas.microsoft.com/office/drawing/2014/main" id="{AD2D2CE1-D21D-4185-B168-FF7312B27080}"/>
              </a:ext>
            </a:extLst>
          </p:cNvPr>
          <p:cNvPicPr>
            <a:picLocks noChangeAspect="1"/>
          </p:cNvPicPr>
          <p:nvPr/>
        </p:nvPicPr>
        <p:blipFill>
          <a:blip r:embed="rId3" cstate="print"/>
          <a:stretch>
            <a:fillRect/>
          </a:stretch>
        </p:blipFill>
        <p:spPr>
          <a:xfrm>
            <a:off x="755458" y="5631297"/>
            <a:ext cx="1987742" cy="838808"/>
          </a:xfrm>
          <a:prstGeom prst="rect">
            <a:avLst/>
          </a:prstGeom>
        </p:spPr>
      </p:pic>
      <p:pic>
        <p:nvPicPr>
          <p:cNvPr id="15" name="Picture 14" descr="A close up of a sign&#10;&#10;Description automatically generated">
            <a:extLst>
              <a:ext uri="{FF2B5EF4-FFF2-40B4-BE49-F238E27FC236}">
                <a16:creationId xmlns:a16="http://schemas.microsoft.com/office/drawing/2014/main" id="{BFF3460D-5CD3-4806-96C6-158879FC96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0023" y="6245399"/>
            <a:ext cx="1602607" cy="516174"/>
          </a:xfrm>
          <a:prstGeom prst="rect">
            <a:avLst/>
          </a:prstGeom>
        </p:spPr>
      </p:pic>
      <p:sp>
        <p:nvSpPr>
          <p:cNvPr id="2" name="TextBox 1">
            <a:extLst>
              <a:ext uri="{FF2B5EF4-FFF2-40B4-BE49-F238E27FC236}">
                <a16:creationId xmlns:a16="http://schemas.microsoft.com/office/drawing/2014/main" id="{BA3B380E-C7BF-4798-81EC-E7A1FDAA3AEC}"/>
              </a:ext>
            </a:extLst>
          </p:cNvPr>
          <p:cNvSpPr txBox="1"/>
          <p:nvPr/>
        </p:nvSpPr>
        <p:spPr>
          <a:xfrm>
            <a:off x="-265208" y="6413873"/>
            <a:ext cx="4029075" cy="369332"/>
          </a:xfrm>
          <a:prstGeom prst="rect">
            <a:avLst/>
          </a:prstGeom>
          <a:noFill/>
        </p:spPr>
        <p:txBody>
          <a:bodyPr wrap="square" rtlCol="0">
            <a:spAutoFit/>
          </a:bodyPr>
          <a:lstStyle/>
          <a:p>
            <a:pPr algn="ctr"/>
            <a:r>
              <a:rPr lang="tr-TR" sz="900" dirty="0">
                <a:solidFill>
                  <a:srgbClr val="D93F33"/>
                </a:solidFill>
                <a:latin typeface="Arial Nova Light" panose="020B0304020202020204" pitchFamily="34" charset="0"/>
              </a:rPr>
              <a:t>Bu proje Avrupa Birliği ve Türkiye Cumhuriyeti </a:t>
            </a:r>
            <a:br>
              <a:rPr lang="x-none" sz="900" dirty="0">
                <a:solidFill>
                  <a:srgbClr val="D93F33"/>
                </a:solidFill>
                <a:latin typeface="Arial Nova Light" panose="020B0304020202020204" pitchFamily="34" charset="0"/>
              </a:rPr>
            </a:br>
            <a:r>
              <a:rPr lang="tr-TR" sz="900" dirty="0">
                <a:solidFill>
                  <a:srgbClr val="D93F33"/>
                </a:solidFill>
                <a:latin typeface="Arial Nova Light" panose="020B0304020202020204" pitchFamily="34" charset="0"/>
              </a:rPr>
              <a:t>tarafından finanse edilmektedir</a:t>
            </a:r>
          </a:p>
        </p:txBody>
      </p:sp>
      <p:sp>
        <p:nvSpPr>
          <p:cNvPr id="8" name="7 Metin kutusu"/>
          <p:cNvSpPr txBox="1"/>
          <p:nvPr/>
        </p:nvSpPr>
        <p:spPr>
          <a:xfrm>
            <a:off x="1341120" y="390144"/>
            <a:ext cx="9192768" cy="5262979"/>
          </a:xfrm>
          <a:prstGeom prst="rect">
            <a:avLst/>
          </a:prstGeom>
          <a:noFill/>
        </p:spPr>
        <p:txBody>
          <a:bodyPr wrap="square" rtlCol="0">
            <a:spAutoFit/>
          </a:bodyPr>
          <a:lstStyle/>
          <a:p>
            <a:pPr algn="ctr">
              <a:buFont typeface="Arial" pitchFamily="34" charset="0"/>
              <a:buChar char="•"/>
            </a:pPr>
            <a:r>
              <a:rPr lang="tr-TR" sz="2400" b="1" dirty="0">
                <a:solidFill>
                  <a:srgbClr val="D93F33"/>
                </a:solidFill>
              </a:rPr>
              <a:t>DİJİTAL TEKNOLOJİNİN ETKİLERİ</a:t>
            </a:r>
          </a:p>
          <a:p>
            <a:pPr>
              <a:buFont typeface="Arial" pitchFamily="34" charset="0"/>
              <a:buChar char="•"/>
            </a:pPr>
            <a:endParaRPr lang="tr-TR" sz="2400" dirty="0"/>
          </a:p>
          <a:p>
            <a:pPr>
              <a:buFont typeface="Arial" pitchFamily="34" charset="0"/>
              <a:buChar char="•"/>
            </a:pPr>
            <a:r>
              <a:rPr lang="tr-TR" sz="2400" dirty="0"/>
              <a:t>Bankalar dijital ortamda veri transferinden faydalanır</a:t>
            </a:r>
          </a:p>
          <a:p>
            <a:pPr>
              <a:buFont typeface="Arial" pitchFamily="34" charset="0"/>
              <a:buChar char="•"/>
            </a:pPr>
            <a:r>
              <a:rPr lang="tr-TR" sz="2400" dirty="0"/>
              <a:t>Emtia alıcıları uluslararası alımlarda e-imza kullanmaktadır.</a:t>
            </a:r>
          </a:p>
          <a:p>
            <a:pPr>
              <a:buFont typeface="Arial" pitchFamily="34" charset="0"/>
              <a:buChar char="•"/>
            </a:pPr>
            <a:r>
              <a:rPr lang="tr-TR" sz="2400" dirty="0"/>
              <a:t>İmalatçılar, nakliyeciler ve lojistik firmaları elektronik veri transferi sayesinde sevkiyatları izlemekte, makinelerin çalışmasını geliştirebilmektedir.</a:t>
            </a:r>
          </a:p>
          <a:p>
            <a:pPr>
              <a:buFont typeface="Arial" pitchFamily="34" charset="0"/>
              <a:buChar char="•"/>
            </a:pPr>
            <a:r>
              <a:rPr lang="tr-TR" sz="2400" dirty="0"/>
              <a:t>Günlük hayatta kullanılan cihazlar </a:t>
            </a:r>
            <a:r>
              <a:rPr lang="tr-TR" sz="2400" dirty="0" err="1"/>
              <a:t>sensör</a:t>
            </a:r>
            <a:r>
              <a:rPr lang="tr-TR" sz="2400" dirty="0"/>
              <a:t>, aplikasyon, veri setleri ve yüksek performanslı bilgi iletişim becerilerini kullanarak  performanslarını geliştirmektedir (şeylerin interneti). </a:t>
            </a:r>
          </a:p>
          <a:p>
            <a:pPr>
              <a:buFont typeface="Arial" pitchFamily="34" charset="0"/>
              <a:buChar char="•"/>
            </a:pPr>
            <a:r>
              <a:rPr lang="tr-TR" sz="2400" dirty="0"/>
              <a:t>E-ticaret piyasası da bu gelişmelerden olumlu etkilenmektedir. 2018’de global e-ticaret satışları 21 trilyon avroyu aşmış, yaklaşık 1,5 milyar kişi çevrim içi alış veriş yapmıştır.</a:t>
            </a:r>
          </a:p>
          <a:p>
            <a:pPr>
              <a:buFont typeface="Arial" pitchFamily="34" charset="0"/>
              <a:buChar char="•"/>
            </a:pPr>
            <a:endParaRPr lang="tr-TR" sz="2400" dirty="0"/>
          </a:p>
        </p:txBody>
      </p:sp>
    </p:spTree>
    <p:extLst>
      <p:ext uri="{BB962C8B-B14F-4D97-AF65-F5344CB8AC3E}">
        <p14:creationId xmlns:p14="http://schemas.microsoft.com/office/powerpoint/2010/main" val="3888133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F51EBEB-39E8-49C4-832F-059B56A7F78C}"/>
              </a:ext>
            </a:extLst>
          </p:cNvPr>
          <p:cNvSpPr>
            <a:spLocks noGrp="1"/>
          </p:cNvSpPr>
          <p:nvPr>
            <p:ph idx="1"/>
          </p:nvPr>
        </p:nvSpPr>
        <p:spPr>
          <a:xfrm>
            <a:off x="6090574" y="1338628"/>
            <a:ext cx="4977578" cy="3639289"/>
          </a:xfrm>
        </p:spPr>
        <p:txBody>
          <a:bodyPr anchor="ctr">
            <a:normAutofit/>
          </a:bodyPr>
          <a:lstStyle/>
          <a:p>
            <a:pPr marL="0" indent="0">
              <a:buNone/>
            </a:pPr>
            <a:endParaRPr lang="x-none" sz="3600" dirty="0">
              <a:solidFill>
                <a:schemeClr val="accent1">
                  <a:lumMod val="75000"/>
                </a:schemeClr>
              </a:solidFill>
              <a:latin typeface="Arial Nova" panose="020B0504020202020204" pitchFamily="34" charset="0"/>
              <a:ea typeface="+mj-ea"/>
              <a:cs typeface="+mj-cs"/>
            </a:endParaRPr>
          </a:p>
          <a:p>
            <a:pPr marL="0" indent="0">
              <a:buNone/>
            </a:pPr>
            <a:endParaRPr lang="x-none" sz="2000" dirty="0">
              <a:solidFill>
                <a:srgbClr val="000000"/>
              </a:solidFill>
              <a:latin typeface="Arial Nova" panose="020B0504020202020204" pitchFamily="34" charset="0"/>
            </a:endParaRPr>
          </a:p>
        </p:txBody>
      </p:sp>
      <p:sp>
        <p:nvSpPr>
          <p:cNvPr id="4" name="Rectangle 3">
            <a:extLst>
              <a:ext uri="{FF2B5EF4-FFF2-40B4-BE49-F238E27FC236}">
                <a16:creationId xmlns:a16="http://schemas.microsoft.com/office/drawing/2014/main" id="{F901648B-F7DD-419E-9A04-A783BE016CA7}"/>
              </a:ext>
            </a:extLst>
          </p:cNvPr>
          <p:cNvSpPr/>
          <p:nvPr/>
        </p:nvSpPr>
        <p:spPr>
          <a:xfrm>
            <a:off x="0" y="6127931"/>
            <a:ext cx="12192000" cy="730069"/>
          </a:xfrm>
          <a:prstGeom prst="rect">
            <a:avLst/>
          </a:prstGeom>
          <a:gradFill flip="none" rotWithShape="1">
            <a:gsLst>
              <a:gs pos="0">
                <a:schemeClr val="accent1">
                  <a:lumMod val="5000"/>
                  <a:lumOff val="95000"/>
                </a:schemeClr>
              </a:gs>
              <a:gs pos="58000">
                <a:schemeClr val="accent1">
                  <a:lumMod val="45000"/>
                  <a:lumOff val="55000"/>
                </a:schemeClr>
              </a:gs>
              <a:gs pos="71000">
                <a:schemeClr val="accent1">
                  <a:lumMod val="54000"/>
                  <a:lumOff val="46000"/>
                </a:schemeClr>
              </a:gs>
              <a:gs pos="100000">
                <a:schemeClr val="accent1">
                  <a:lumMod val="30000"/>
                  <a:lumOff val="70000"/>
                </a:schemeClr>
              </a:gs>
            </a:gsLst>
            <a:lin ang="9000000" scaled="0"/>
            <a:tileRect/>
          </a:gradFill>
          <a:ln>
            <a:noFill/>
          </a:ln>
          <a:effectLst>
            <a:glow>
              <a:schemeClr val="accent1">
                <a:alpha val="4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 name="Picture 12" descr="A close up of a sign&#10;&#10;Description automatically generated">
            <a:extLst>
              <a:ext uri="{FF2B5EF4-FFF2-40B4-BE49-F238E27FC236}">
                <a16:creationId xmlns:a16="http://schemas.microsoft.com/office/drawing/2014/main" id="{AD2D2CE1-D21D-4185-B168-FF7312B27080}"/>
              </a:ext>
            </a:extLst>
          </p:cNvPr>
          <p:cNvPicPr>
            <a:picLocks noChangeAspect="1"/>
          </p:cNvPicPr>
          <p:nvPr/>
        </p:nvPicPr>
        <p:blipFill>
          <a:blip r:embed="rId3" cstate="print"/>
          <a:stretch>
            <a:fillRect/>
          </a:stretch>
        </p:blipFill>
        <p:spPr>
          <a:xfrm>
            <a:off x="755458" y="5631297"/>
            <a:ext cx="1987742" cy="838808"/>
          </a:xfrm>
          <a:prstGeom prst="rect">
            <a:avLst/>
          </a:prstGeom>
        </p:spPr>
      </p:pic>
      <p:pic>
        <p:nvPicPr>
          <p:cNvPr id="15" name="Picture 14" descr="A close up of a sign&#10;&#10;Description automatically generated">
            <a:extLst>
              <a:ext uri="{FF2B5EF4-FFF2-40B4-BE49-F238E27FC236}">
                <a16:creationId xmlns:a16="http://schemas.microsoft.com/office/drawing/2014/main" id="{BFF3460D-5CD3-4806-96C6-158879FC96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0023" y="6245399"/>
            <a:ext cx="1602607" cy="516174"/>
          </a:xfrm>
          <a:prstGeom prst="rect">
            <a:avLst/>
          </a:prstGeom>
        </p:spPr>
      </p:pic>
      <p:sp>
        <p:nvSpPr>
          <p:cNvPr id="2" name="TextBox 1">
            <a:extLst>
              <a:ext uri="{FF2B5EF4-FFF2-40B4-BE49-F238E27FC236}">
                <a16:creationId xmlns:a16="http://schemas.microsoft.com/office/drawing/2014/main" id="{BA3B380E-C7BF-4798-81EC-E7A1FDAA3AEC}"/>
              </a:ext>
            </a:extLst>
          </p:cNvPr>
          <p:cNvSpPr txBox="1"/>
          <p:nvPr/>
        </p:nvSpPr>
        <p:spPr>
          <a:xfrm>
            <a:off x="-265208" y="6413873"/>
            <a:ext cx="4029075" cy="369332"/>
          </a:xfrm>
          <a:prstGeom prst="rect">
            <a:avLst/>
          </a:prstGeom>
          <a:noFill/>
        </p:spPr>
        <p:txBody>
          <a:bodyPr wrap="square" rtlCol="0">
            <a:spAutoFit/>
          </a:bodyPr>
          <a:lstStyle/>
          <a:p>
            <a:pPr algn="ctr"/>
            <a:r>
              <a:rPr lang="tr-TR" sz="900" dirty="0">
                <a:solidFill>
                  <a:srgbClr val="D93F33"/>
                </a:solidFill>
                <a:latin typeface="Arial Nova Light" panose="020B0304020202020204" pitchFamily="34" charset="0"/>
              </a:rPr>
              <a:t>Bu proje Avrupa Birliği ve Türkiye Cumhuriyeti </a:t>
            </a:r>
            <a:br>
              <a:rPr lang="x-none" sz="900" dirty="0">
                <a:solidFill>
                  <a:srgbClr val="D93F33"/>
                </a:solidFill>
                <a:latin typeface="Arial Nova Light" panose="020B0304020202020204" pitchFamily="34" charset="0"/>
              </a:rPr>
            </a:br>
            <a:r>
              <a:rPr lang="tr-TR" sz="900" dirty="0">
                <a:solidFill>
                  <a:srgbClr val="D93F33"/>
                </a:solidFill>
                <a:latin typeface="Arial Nova Light" panose="020B0304020202020204" pitchFamily="34" charset="0"/>
              </a:rPr>
              <a:t>tarafından finanse edilmektedir</a:t>
            </a:r>
          </a:p>
        </p:txBody>
      </p:sp>
      <p:sp>
        <p:nvSpPr>
          <p:cNvPr id="3" name="Rectangle 2">
            <a:extLst>
              <a:ext uri="{FF2B5EF4-FFF2-40B4-BE49-F238E27FC236}">
                <a16:creationId xmlns:a16="http://schemas.microsoft.com/office/drawing/2014/main" id="{A73BCA18-B1C1-F644-9CA5-21A4C4625777}"/>
              </a:ext>
            </a:extLst>
          </p:cNvPr>
          <p:cNvSpPr/>
          <p:nvPr/>
        </p:nvSpPr>
        <p:spPr>
          <a:xfrm>
            <a:off x="342901" y="486105"/>
            <a:ext cx="10989729" cy="4832092"/>
          </a:xfrm>
          <a:prstGeom prst="rect">
            <a:avLst/>
          </a:prstGeom>
        </p:spPr>
        <p:txBody>
          <a:bodyPr wrap="square">
            <a:spAutoFit/>
          </a:bodyPr>
          <a:lstStyle/>
          <a:p>
            <a:pPr algn="ctr"/>
            <a:r>
              <a:rPr lang="en-US" sz="2400" b="1" dirty="0">
                <a:solidFill>
                  <a:srgbClr val="C00000"/>
                </a:solidFill>
              </a:rPr>
              <a:t>E-TİCARET: TANIMLAR</a:t>
            </a:r>
          </a:p>
          <a:p>
            <a:pPr algn="ctr"/>
            <a:endParaRPr lang="en-US" sz="2400" b="1" dirty="0">
              <a:solidFill>
                <a:srgbClr val="C00000"/>
              </a:solidFill>
            </a:endParaRPr>
          </a:p>
          <a:p>
            <a:pPr marL="285750" indent="-285750">
              <a:buFont typeface="Arial" panose="020B0604020202020204" pitchFamily="34" charset="0"/>
              <a:buChar char="•"/>
            </a:pPr>
            <a:r>
              <a:rPr lang="en-US" sz="2000" dirty="0"/>
              <a:t>OECD: </a:t>
            </a:r>
            <a:r>
              <a:rPr lang="en-US" sz="2000" dirty="0" err="1"/>
              <a:t>Sipariş</a:t>
            </a:r>
            <a:r>
              <a:rPr lang="en-US" sz="2000" dirty="0"/>
              <a:t> </a:t>
            </a:r>
            <a:r>
              <a:rPr lang="en-US" sz="2000" dirty="0" err="1"/>
              <a:t>almak</a:t>
            </a:r>
            <a:r>
              <a:rPr lang="en-US" sz="2000" dirty="0"/>
              <a:t> </a:t>
            </a:r>
            <a:r>
              <a:rPr lang="en-US" sz="2000" dirty="0" err="1"/>
              <a:t>veya</a:t>
            </a:r>
            <a:r>
              <a:rPr lang="en-US" sz="2000" dirty="0"/>
              <a:t> </a:t>
            </a:r>
            <a:r>
              <a:rPr lang="en-US" sz="2000" dirty="0" err="1"/>
              <a:t>vermek</a:t>
            </a:r>
            <a:r>
              <a:rPr lang="en-US" sz="2000" dirty="0"/>
              <a:t> </a:t>
            </a:r>
            <a:r>
              <a:rPr lang="en-US" sz="2000" dirty="0" err="1"/>
              <a:t>amacıyla</a:t>
            </a:r>
            <a:r>
              <a:rPr lang="en-US" sz="2000" dirty="0"/>
              <a:t> </a:t>
            </a:r>
            <a:r>
              <a:rPr lang="en-US" sz="2000" dirty="0" err="1"/>
              <a:t>özel</a:t>
            </a:r>
            <a:r>
              <a:rPr lang="en-US" sz="2000" dirty="0"/>
              <a:t> </a:t>
            </a:r>
            <a:r>
              <a:rPr lang="en-US" sz="2000" dirty="0" err="1"/>
              <a:t>olarak</a:t>
            </a:r>
            <a:r>
              <a:rPr lang="en-US" sz="2000" dirty="0"/>
              <a:t> </a:t>
            </a:r>
            <a:r>
              <a:rPr lang="en-US" sz="2000" dirty="0" err="1"/>
              <a:t>tasarlanmış</a:t>
            </a:r>
            <a:r>
              <a:rPr lang="en-US" sz="2000" dirty="0"/>
              <a:t> </a:t>
            </a:r>
            <a:r>
              <a:rPr lang="en-US" sz="2000" dirty="0" err="1"/>
              <a:t>yöntemlerle</a:t>
            </a:r>
            <a:r>
              <a:rPr lang="en-US" sz="2000" dirty="0"/>
              <a:t> </a:t>
            </a:r>
            <a:r>
              <a:rPr lang="en-US" sz="2000" dirty="0" err="1"/>
              <a:t>bilgisayar</a:t>
            </a:r>
            <a:r>
              <a:rPr lang="en-US" sz="2000" dirty="0"/>
              <a:t> </a:t>
            </a:r>
            <a:r>
              <a:rPr lang="en-US" sz="2000" dirty="0" err="1"/>
              <a:t>ağları</a:t>
            </a:r>
            <a:r>
              <a:rPr lang="en-US" sz="2000" dirty="0"/>
              <a:t> </a:t>
            </a:r>
            <a:r>
              <a:rPr lang="en-US" sz="2000" dirty="0" err="1"/>
              <a:t>üzerinden</a:t>
            </a:r>
            <a:r>
              <a:rPr lang="en-US" sz="2000" dirty="0"/>
              <a:t> </a:t>
            </a:r>
            <a:r>
              <a:rPr lang="en-US" sz="2000" dirty="0" err="1"/>
              <a:t>ürün</a:t>
            </a:r>
            <a:r>
              <a:rPr lang="en-US" sz="2000" dirty="0"/>
              <a:t> </a:t>
            </a:r>
            <a:r>
              <a:rPr lang="en-US" sz="2000" dirty="0" err="1"/>
              <a:t>ve</a:t>
            </a:r>
            <a:r>
              <a:rPr lang="en-US" sz="2000" dirty="0"/>
              <a:t> </a:t>
            </a:r>
            <a:r>
              <a:rPr lang="en-US" sz="2000" dirty="0" err="1"/>
              <a:t>hizmetlerin</a:t>
            </a:r>
            <a:r>
              <a:rPr lang="en-US" sz="2000" dirty="0"/>
              <a:t> </a:t>
            </a:r>
            <a:r>
              <a:rPr lang="en-US" sz="2000" dirty="0" err="1"/>
              <a:t>satılması</a:t>
            </a:r>
            <a:r>
              <a:rPr lang="en-US" sz="2000" dirty="0"/>
              <a:t> </a:t>
            </a:r>
            <a:r>
              <a:rPr lang="en-US" sz="2000" dirty="0" err="1"/>
              <a:t>veya</a:t>
            </a:r>
            <a:r>
              <a:rPr lang="en-US" sz="2000" dirty="0"/>
              <a:t> </a:t>
            </a:r>
            <a:r>
              <a:rPr lang="en-US" sz="2000" dirty="0" err="1"/>
              <a:t>alınması</a:t>
            </a:r>
            <a:r>
              <a:rPr lang="en-US" sz="2000" dirty="0"/>
              <a:t> </a:t>
            </a:r>
          </a:p>
          <a:p>
            <a:pPr marL="285750" indent="-285750">
              <a:buFont typeface="Arial" panose="020B0604020202020204" pitchFamily="34" charset="0"/>
              <a:buChar char="•"/>
            </a:pPr>
            <a:r>
              <a:rPr lang="en-US" sz="2000" dirty="0" err="1"/>
              <a:t>Çin</a:t>
            </a:r>
            <a:r>
              <a:rPr lang="en-US" sz="2000" dirty="0"/>
              <a:t> E-</a:t>
            </a:r>
            <a:r>
              <a:rPr lang="en-US" sz="2000" dirty="0" err="1"/>
              <a:t>ticaret</a:t>
            </a:r>
            <a:r>
              <a:rPr lang="en-US" sz="2000" dirty="0"/>
              <a:t> </a:t>
            </a:r>
            <a:r>
              <a:rPr lang="en-US" sz="2000" dirty="0" err="1"/>
              <a:t>Kanunu</a:t>
            </a:r>
            <a:r>
              <a:rPr lang="en-US" sz="2000" dirty="0"/>
              <a:t>: İnternet </a:t>
            </a:r>
            <a:r>
              <a:rPr lang="en-US" sz="2000" dirty="0" err="1"/>
              <a:t>ve</a:t>
            </a:r>
            <a:r>
              <a:rPr lang="en-US" sz="2000" dirty="0"/>
              <a:t> </a:t>
            </a:r>
            <a:r>
              <a:rPr lang="en-US" sz="2000" dirty="0" err="1"/>
              <a:t>diğer</a:t>
            </a:r>
            <a:r>
              <a:rPr lang="en-US" sz="2000" dirty="0"/>
              <a:t> </a:t>
            </a:r>
            <a:r>
              <a:rPr lang="en-US" sz="2000" dirty="0" err="1"/>
              <a:t>bilgi</a:t>
            </a:r>
            <a:r>
              <a:rPr lang="en-US" sz="2000" dirty="0"/>
              <a:t> </a:t>
            </a:r>
            <a:r>
              <a:rPr lang="en-US" sz="2000" dirty="0" err="1"/>
              <a:t>ağları</a:t>
            </a:r>
            <a:r>
              <a:rPr lang="en-US" sz="2000" dirty="0"/>
              <a:t> </a:t>
            </a:r>
            <a:r>
              <a:rPr lang="en-US" sz="2000" dirty="0" err="1"/>
              <a:t>aracılığıyla</a:t>
            </a:r>
            <a:r>
              <a:rPr lang="en-US" sz="2000" dirty="0"/>
              <a:t> </a:t>
            </a:r>
            <a:r>
              <a:rPr lang="en-US" sz="2000" dirty="0" err="1"/>
              <a:t>ürün</a:t>
            </a:r>
            <a:r>
              <a:rPr lang="en-US" sz="2000" dirty="0"/>
              <a:t> </a:t>
            </a:r>
            <a:r>
              <a:rPr lang="en-US" sz="2000" dirty="0" err="1"/>
              <a:t>veya</a:t>
            </a:r>
            <a:r>
              <a:rPr lang="en-US" sz="2000" dirty="0"/>
              <a:t> </a:t>
            </a:r>
            <a:r>
              <a:rPr lang="en-US" sz="2000" dirty="0" err="1"/>
              <a:t>hizmetlerin</a:t>
            </a:r>
            <a:r>
              <a:rPr lang="en-US" sz="2000" dirty="0"/>
              <a:t> </a:t>
            </a:r>
            <a:r>
              <a:rPr lang="en-US" sz="2000" dirty="0" err="1"/>
              <a:t>satışına</a:t>
            </a:r>
            <a:r>
              <a:rPr lang="en-US" sz="2000" dirty="0"/>
              <a:t> </a:t>
            </a:r>
            <a:r>
              <a:rPr lang="en-US" sz="2000" dirty="0" err="1"/>
              <a:t>yönelik</a:t>
            </a:r>
            <a:r>
              <a:rPr lang="en-US" sz="2000" dirty="0"/>
              <a:t> </a:t>
            </a:r>
            <a:r>
              <a:rPr lang="en-US" sz="2000" dirty="0" err="1"/>
              <a:t>faaliyetler</a:t>
            </a:r>
            <a:r>
              <a:rPr lang="en-US" sz="2000" dirty="0"/>
              <a:t> </a:t>
            </a:r>
          </a:p>
          <a:p>
            <a:pPr marL="285750" indent="-285750">
              <a:buFont typeface="Arial" panose="020B0604020202020204" pitchFamily="34" charset="0"/>
              <a:buChar char="•"/>
            </a:pPr>
            <a:r>
              <a:rPr lang="en-US" sz="2000" dirty="0"/>
              <a:t>ABD </a:t>
            </a:r>
            <a:r>
              <a:rPr lang="en-US" sz="2000" dirty="0" err="1"/>
              <a:t>İstatistik</a:t>
            </a:r>
            <a:r>
              <a:rPr lang="en-US" sz="2000" dirty="0"/>
              <a:t> </a:t>
            </a:r>
            <a:r>
              <a:rPr lang="en-US" sz="2000" dirty="0" err="1"/>
              <a:t>Bürosu</a:t>
            </a:r>
            <a:r>
              <a:rPr lang="en-US" sz="2000" dirty="0"/>
              <a:t>: İnternet, </a:t>
            </a:r>
            <a:r>
              <a:rPr lang="en-US" sz="2000" dirty="0" err="1"/>
              <a:t>mobil</a:t>
            </a:r>
            <a:r>
              <a:rPr lang="en-US" sz="2000" dirty="0"/>
              <a:t> </a:t>
            </a:r>
            <a:r>
              <a:rPr lang="en-US" sz="2000" dirty="0" err="1"/>
              <a:t>cihaz</a:t>
            </a:r>
            <a:r>
              <a:rPr lang="en-US" sz="2000" dirty="0"/>
              <a:t> (m-</a:t>
            </a:r>
            <a:r>
              <a:rPr lang="en-US" sz="2000" dirty="0" err="1"/>
              <a:t>ticaret</a:t>
            </a:r>
            <a:r>
              <a:rPr lang="en-US" sz="2000" dirty="0"/>
              <a:t>), extranet, </a:t>
            </a:r>
            <a:r>
              <a:rPr lang="en-US" sz="2000" dirty="0" err="1"/>
              <a:t>elektronik</a:t>
            </a:r>
            <a:r>
              <a:rPr lang="en-US" sz="2000" dirty="0"/>
              <a:t> </a:t>
            </a:r>
            <a:r>
              <a:rPr lang="en-US" sz="2000" dirty="0" err="1"/>
              <a:t>veri</a:t>
            </a:r>
            <a:r>
              <a:rPr lang="en-US" sz="2000" dirty="0"/>
              <a:t> </a:t>
            </a:r>
            <a:r>
              <a:rPr lang="en-US" sz="2000" dirty="0" err="1"/>
              <a:t>değişimi</a:t>
            </a:r>
            <a:r>
              <a:rPr lang="en-US" sz="2000" dirty="0"/>
              <a:t> (EDI), </a:t>
            </a:r>
            <a:r>
              <a:rPr lang="en-US" sz="2000" dirty="0" err="1"/>
              <a:t>elektronik</a:t>
            </a:r>
            <a:r>
              <a:rPr lang="en-US" sz="2000" dirty="0"/>
              <a:t> </a:t>
            </a:r>
            <a:r>
              <a:rPr lang="en-US" sz="2000" dirty="0" err="1"/>
              <a:t>posta</a:t>
            </a:r>
            <a:r>
              <a:rPr lang="en-US" sz="2000" dirty="0"/>
              <a:t> </a:t>
            </a:r>
            <a:r>
              <a:rPr lang="en-US" sz="2000" dirty="0" err="1"/>
              <a:t>veya</a:t>
            </a:r>
            <a:r>
              <a:rPr lang="en-US" sz="2000" dirty="0"/>
              <a:t> </a:t>
            </a:r>
            <a:r>
              <a:rPr lang="en-US" sz="2000" dirty="0" err="1"/>
              <a:t>diğer</a:t>
            </a:r>
            <a:r>
              <a:rPr lang="en-US" sz="2000" dirty="0"/>
              <a:t> </a:t>
            </a:r>
            <a:r>
              <a:rPr lang="en-US" sz="2000" dirty="0" err="1"/>
              <a:t>karşılaştırılabilir</a:t>
            </a:r>
            <a:r>
              <a:rPr lang="en-US" sz="2000" dirty="0"/>
              <a:t> online </a:t>
            </a:r>
            <a:r>
              <a:rPr lang="en-US" sz="2000" dirty="0" err="1"/>
              <a:t>sistemler</a:t>
            </a:r>
            <a:r>
              <a:rPr lang="en-US" sz="2000" dirty="0"/>
              <a:t> </a:t>
            </a:r>
            <a:r>
              <a:rPr lang="en-US" sz="2000" dirty="0" err="1"/>
              <a:t>üzerinden</a:t>
            </a:r>
            <a:r>
              <a:rPr lang="en-US" sz="2000" dirty="0"/>
              <a:t> </a:t>
            </a:r>
            <a:r>
              <a:rPr lang="en-US" sz="2000" dirty="0" err="1"/>
              <a:t>alıcının</a:t>
            </a:r>
            <a:r>
              <a:rPr lang="en-US" sz="2000" dirty="0"/>
              <a:t> </a:t>
            </a:r>
            <a:r>
              <a:rPr lang="en-US" sz="2000" dirty="0" err="1"/>
              <a:t>sipariş</a:t>
            </a:r>
            <a:r>
              <a:rPr lang="en-US" sz="2000" dirty="0"/>
              <a:t> </a:t>
            </a:r>
            <a:r>
              <a:rPr lang="en-US" sz="2000" dirty="0" err="1"/>
              <a:t>verdiği</a:t>
            </a:r>
            <a:r>
              <a:rPr lang="en-US" sz="2000" dirty="0"/>
              <a:t> </a:t>
            </a:r>
            <a:r>
              <a:rPr lang="en-US" sz="2000" dirty="0" err="1"/>
              <a:t>veya</a:t>
            </a:r>
            <a:r>
              <a:rPr lang="en-US" sz="2000" dirty="0"/>
              <a:t> </a:t>
            </a:r>
            <a:r>
              <a:rPr lang="en-US" sz="2000" dirty="0" err="1"/>
              <a:t>bir</a:t>
            </a:r>
            <a:r>
              <a:rPr lang="en-US" sz="2000" dirty="0"/>
              <a:t> </a:t>
            </a:r>
            <a:r>
              <a:rPr lang="en-US" sz="2000" dirty="0" err="1"/>
              <a:t>satışın</a:t>
            </a:r>
            <a:r>
              <a:rPr lang="en-US" sz="2000" dirty="0"/>
              <a:t> </a:t>
            </a:r>
            <a:r>
              <a:rPr lang="en-US" sz="2000" dirty="0" err="1"/>
              <a:t>fiyatı</a:t>
            </a:r>
            <a:r>
              <a:rPr lang="en-US" sz="2000" dirty="0"/>
              <a:t> </a:t>
            </a:r>
            <a:r>
              <a:rPr lang="en-US" sz="2000" dirty="0" err="1"/>
              <a:t>ve</a:t>
            </a:r>
            <a:r>
              <a:rPr lang="en-US" sz="2000" dirty="0"/>
              <a:t> </a:t>
            </a:r>
            <a:r>
              <a:rPr lang="en-US" sz="2000" dirty="0" err="1"/>
              <a:t>koşullarının</a:t>
            </a:r>
            <a:r>
              <a:rPr lang="en-US" sz="2000" dirty="0"/>
              <a:t> </a:t>
            </a:r>
            <a:r>
              <a:rPr lang="en-US" sz="2000" dirty="0" err="1"/>
              <a:t>müzakere</a:t>
            </a:r>
            <a:r>
              <a:rPr lang="en-US" sz="2000" dirty="0"/>
              <a:t> </a:t>
            </a:r>
            <a:r>
              <a:rPr lang="en-US" sz="2000" dirty="0" err="1"/>
              <a:t>edildiği</a:t>
            </a:r>
            <a:r>
              <a:rPr lang="en-US" sz="2000" dirty="0"/>
              <a:t> </a:t>
            </a:r>
            <a:r>
              <a:rPr lang="en-US" sz="2000" dirty="0" err="1"/>
              <a:t>ürün</a:t>
            </a:r>
            <a:r>
              <a:rPr lang="en-US" sz="2000" dirty="0"/>
              <a:t> </a:t>
            </a:r>
            <a:r>
              <a:rPr lang="en-US" sz="2000" dirty="0" err="1"/>
              <a:t>ve</a:t>
            </a:r>
            <a:r>
              <a:rPr lang="en-US" sz="2000" dirty="0"/>
              <a:t> </a:t>
            </a:r>
            <a:r>
              <a:rPr lang="en-US" sz="2000" dirty="0" err="1"/>
              <a:t>hizmetlerin</a:t>
            </a:r>
            <a:r>
              <a:rPr lang="en-US" sz="2000" dirty="0"/>
              <a:t> </a:t>
            </a:r>
            <a:r>
              <a:rPr lang="en-US" sz="2000" dirty="0" err="1"/>
              <a:t>satışı</a:t>
            </a:r>
            <a:r>
              <a:rPr lang="en-US" sz="2000" dirty="0"/>
              <a:t> </a:t>
            </a:r>
          </a:p>
          <a:p>
            <a:pPr marL="285750" indent="-285750">
              <a:buFont typeface="Arial" panose="020B0604020202020204" pitchFamily="34" charset="0"/>
              <a:buChar char="•"/>
            </a:pPr>
            <a:r>
              <a:rPr lang="en-US" sz="2000" dirty="0"/>
              <a:t>Eurostat: İnternet </a:t>
            </a:r>
            <a:r>
              <a:rPr lang="en-US" sz="2000" dirty="0" err="1"/>
              <a:t>veya</a:t>
            </a:r>
            <a:r>
              <a:rPr lang="en-US" sz="2000" dirty="0"/>
              <a:t> </a:t>
            </a:r>
            <a:r>
              <a:rPr lang="en-US" sz="2000" dirty="0" err="1"/>
              <a:t>diğer</a:t>
            </a:r>
            <a:r>
              <a:rPr lang="en-US" sz="2000" dirty="0"/>
              <a:t> </a:t>
            </a:r>
            <a:r>
              <a:rPr lang="en-US" sz="2000" dirty="0" err="1"/>
              <a:t>bilgisayarlı</a:t>
            </a:r>
            <a:r>
              <a:rPr lang="en-US" sz="2000" dirty="0"/>
              <a:t> </a:t>
            </a:r>
            <a:r>
              <a:rPr lang="en-US" sz="2000" dirty="0" err="1"/>
              <a:t>ağlarla</a:t>
            </a:r>
            <a:r>
              <a:rPr lang="en-US" sz="2000" dirty="0"/>
              <a:t> (online </a:t>
            </a:r>
            <a:r>
              <a:rPr lang="en-US" sz="2000" dirty="0" err="1"/>
              <a:t>iletişim</a:t>
            </a:r>
            <a:r>
              <a:rPr lang="en-US" sz="2000" dirty="0"/>
              <a:t>) </a:t>
            </a:r>
            <a:r>
              <a:rPr lang="en-US" sz="2000" dirty="0" err="1"/>
              <a:t>gerçekleştirilen</a:t>
            </a:r>
            <a:r>
              <a:rPr lang="en-US" sz="2000" dirty="0"/>
              <a:t> </a:t>
            </a:r>
            <a:r>
              <a:rPr lang="en-US" sz="2000" dirty="0" err="1"/>
              <a:t>elektronik</a:t>
            </a:r>
            <a:r>
              <a:rPr lang="en-US" sz="2000" dirty="0"/>
              <a:t> </a:t>
            </a:r>
            <a:r>
              <a:rPr lang="en-US" sz="2000" dirty="0" err="1"/>
              <a:t>işlemler</a:t>
            </a:r>
            <a:r>
              <a:rPr lang="en-US" sz="2000" dirty="0"/>
              <a:t> </a:t>
            </a:r>
            <a:r>
              <a:rPr lang="en-US" sz="2000" dirty="0" err="1"/>
              <a:t>aracılığıyla</a:t>
            </a:r>
            <a:r>
              <a:rPr lang="en-US" sz="2000" dirty="0"/>
              <a:t> </a:t>
            </a:r>
            <a:r>
              <a:rPr lang="en-US" sz="2000" dirty="0" err="1"/>
              <a:t>işletmeler</a:t>
            </a:r>
            <a:r>
              <a:rPr lang="en-US" sz="2000" dirty="0"/>
              <a:t>, </a:t>
            </a:r>
            <a:r>
              <a:rPr lang="en-US" sz="2000" dirty="0" err="1"/>
              <a:t>hanehalkları</a:t>
            </a:r>
            <a:r>
              <a:rPr lang="en-US" sz="2000" dirty="0"/>
              <a:t>, </a:t>
            </a:r>
            <a:r>
              <a:rPr lang="en-US" sz="2000" dirty="0" err="1"/>
              <a:t>bireyler</a:t>
            </a:r>
            <a:r>
              <a:rPr lang="en-US" sz="2000" dirty="0"/>
              <a:t> </a:t>
            </a:r>
            <a:r>
              <a:rPr lang="en-US" sz="2000" dirty="0" err="1"/>
              <a:t>veya</a:t>
            </a:r>
            <a:r>
              <a:rPr lang="en-US" sz="2000" dirty="0"/>
              <a:t> </a:t>
            </a:r>
            <a:r>
              <a:rPr lang="en-US" sz="2000" dirty="0" err="1"/>
              <a:t>özel</a:t>
            </a:r>
            <a:r>
              <a:rPr lang="en-US" sz="2000" dirty="0"/>
              <a:t> </a:t>
            </a:r>
            <a:r>
              <a:rPr lang="en-US" sz="2000" dirty="0" err="1"/>
              <a:t>kurumlar</a:t>
            </a:r>
            <a:r>
              <a:rPr lang="en-US" sz="2000" dirty="0"/>
              <a:t> </a:t>
            </a:r>
            <a:r>
              <a:rPr lang="en-US" sz="2000" dirty="0" err="1"/>
              <a:t>arasında</a:t>
            </a:r>
            <a:r>
              <a:rPr lang="en-US" sz="2000" dirty="0"/>
              <a:t> </a:t>
            </a:r>
            <a:r>
              <a:rPr lang="en-US" sz="2000" dirty="0" err="1"/>
              <a:t>ürün</a:t>
            </a:r>
            <a:r>
              <a:rPr lang="en-US" sz="2000" dirty="0"/>
              <a:t> </a:t>
            </a:r>
            <a:r>
              <a:rPr lang="en-US" sz="2000" dirty="0" err="1"/>
              <a:t>veya</a:t>
            </a:r>
            <a:r>
              <a:rPr lang="en-US" sz="2000" dirty="0"/>
              <a:t> </a:t>
            </a:r>
            <a:r>
              <a:rPr lang="en-US" sz="2000" dirty="0" err="1"/>
              <a:t>hizmetlerin</a:t>
            </a:r>
            <a:r>
              <a:rPr lang="en-US" sz="2000" dirty="0"/>
              <a:t> </a:t>
            </a:r>
            <a:r>
              <a:rPr lang="en-US" sz="2000" dirty="0" err="1"/>
              <a:t>satılması</a:t>
            </a:r>
            <a:r>
              <a:rPr lang="en-US" sz="2000" dirty="0"/>
              <a:t> </a:t>
            </a:r>
            <a:r>
              <a:rPr lang="en-US" sz="2000" dirty="0" err="1"/>
              <a:t>veya</a:t>
            </a:r>
            <a:r>
              <a:rPr lang="en-US" sz="2000" dirty="0"/>
              <a:t> </a:t>
            </a:r>
            <a:r>
              <a:rPr lang="en-US" sz="2000" dirty="0" err="1"/>
              <a:t>alınması</a:t>
            </a:r>
            <a:r>
              <a:rPr lang="en-US" sz="2000" dirty="0"/>
              <a:t> </a:t>
            </a:r>
          </a:p>
          <a:p>
            <a:pPr marL="285750" indent="-285750">
              <a:buFont typeface="Arial" panose="020B0604020202020204" pitchFamily="34" charset="0"/>
              <a:buChar char="•"/>
            </a:pPr>
            <a:r>
              <a:rPr lang="en-US" sz="2000" dirty="0"/>
              <a:t>6563 </a:t>
            </a:r>
            <a:r>
              <a:rPr lang="en-US" sz="2000" dirty="0" err="1"/>
              <a:t>Sayılı</a:t>
            </a:r>
            <a:r>
              <a:rPr lang="en-US" sz="2000" dirty="0"/>
              <a:t> </a:t>
            </a:r>
            <a:r>
              <a:rPr lang="en-US" sz="2000" dirty="0" err="1"/>
              <a:t>Elektronik</a:t>
            </a:r>
            <a:r>
              <a:rPr lang="en-US" sz="2000" dirty="0"/>
              <a:t> </a:t>
            </a:r>
            <a:r>
              <a:rPr lang="en-US" sz="2000" dirty="0" err="1"/>
              <a:t>Ticaretin</a:t>
            </a:r>
            <a:r>
              <a:rPr lang="en-US" sz="2000" dirty="0"/>
              <a:t> </a:t>
            </a:r>
            <a:r>
              <a:rPr lang="en-US" sz="2000" dirty="0" err="1"/>
              <a:t>Düzenlenmesi</a:t>
            </a:r>
            <a:r>
              <a:rPr lang="en-US" sz="2000" dirty="0"/>
              <a:t> </a:t>
            </a:r>
            <a:r>
              <a:rPr lang="en-US" sz="2000" dirty="0" err="1"/>
              <a:t>Hakkında</a:t>
            </a:r>
            <a:r>
              <a:rPr lang="en-US" sz="2000" dirty="0"/>
              <a:t> Kanun: </a:t>
            </a:r>
            <a:r>
              <a:rPr lang="en-US" sz="2000" dirty="0" err="1"/>
              <a:t>Fiziki</a:t>
            </a:r>
            <a:r>
              <a:rPr lang="en-US" sz="2000" dirty="0"/>
              <a:t> </a:t>
            </a:r>
            <a:r>
              <a:rPr lang="en-US" sz="2000" dirty="0" err="1"/>
              <a:t>olarak</a:t>
            </a:r>
            <a:r>
              <a:rPr lang="en-US" sz="2000" dirty="0"/>
              <a:t> </a:t>
            </a:r>
            <a:r>
              <a:rPr lang="en-US" sz="2000" dirty="0" err="1"/>
              <a:t>karşı</a:t>
            </a:r>
            <a:r>
              <a:rPr lang="en-US" sz="2000" dirty="0"/>
              <a:t> </a:t>
            </a:r>
            <a:r>
              <a:rPr lang="en-US" sz="2000" dirty="0" err="1"/>
              <a:t>karşıya</a:t>
            </a:r>
            <a:r>
              <a:rPr lang="en-US" sz="2000" dirty="0"/>
              <a:t> </a:t>
            </a:r>
            <a:r>
              <a:rPr lang="en-US" sz="2000" dirty="0" err="1"/>
              <a:t>gelmeksizin</a:t>
            </a:r>
            <a:r>
              <a:rPr lang="en-US" sz="2000" dirty="0"/>
              <a:t>, </a:t>
            </a:r>
            <a:r>
              <a:rPr lang="en-US" sz="2000" dirty="0" err="1"/>
              <a:t>elektronik</a:t>
            </a:r>
            <a:r>
              <a:rPr lang="en-US" sz="2000" dirty="0"/>
              <a:t> </a:t>
            </a:r>
            <a:r>
              <a:rPr lang="en-US" sz="2000" dirty="0" err="1"/>
              <a:t>ortamda</a:t>
            </a:r>
            <a:r>
              <a:rPr lang="en-US" sz="2000" dirty="0"/>
              <a:t> </a:t>
            </a:r>
            <a:r>
              <a:rPr lang="en-US" sz="2000" dirty="0" err="1"/>
              <a:t>gerçekleştirilen</a:t>
            </a:r>
            <a:r>
              <a:rPr lang="en-US" sz="2000" dirty="0"/>
              <a:t> </a:t>
            </a:r>
            <a:r>
              <a:rPr lang="en-US" sz="2000" dirty="0" err="1"/>
              <a:t>çevrim</a:t>
            </a:r>
            <a:r>
              <a:rPr lang="en-US" sz="2000" dirty="0"/>
              <a:t> </a:t>
            </a:r>
            <a:r>
              <a:rPr lang="en-US" sz="2000" dirty="0" err="1"/>
              <a:t>içi</a:t>
            </a:r>
            <a:r>
              <a:rPr lang="en-US" sz="2000" dirty="0"/>
              <a:t> </a:t>
            </a:r>
            <a:r>
              <a:rPr lang="en-US" sz="2000" dirty="0" err="1"/>
              <a:t>iktisadi</a:t>
            </a:r>
            <a:r>
              <a:rPr lang="en-US" sz="2000" dirty="0"/>
              <a:t> </a:t>
            </a:r>
            <a:r>
              <a:rPr lang="en-US" sz="2000" dirty="0" err="1"/>
              <a:t>ve</a:t>
            </a:r>
            <a:r>
              <a:rPr lang="en-US" sz="2000" dirty="0"/>
              <a:t> </a:t>
            </a:r>
            <a:r>
              <a:rPr lang="en-US" sz="2000" dirty="0" err="1"/>
              <a:t>ticari</a:t>
            </a:r>
            <a:r>
              <a:rPr lang="en-US" sz="2000" dirty="0"/>
              <a:t> her </a:t>
            </a:r>
            <a:r>
              <a:rPr lang="en-US" sz="2000" dirty="0" err="1"/>
              <a:t>türlü</a:t>
            </a:r>
            <a:r>
              <a:rPr lang="en-US" sz="2000" dirty="0"/>
              <a:t> </a:t>
            </a:r>
            <a:r>
              <a:rPr lang="en-US" sz="2000" dirty="0" err="1"/>
              <a:t>faaliyet</a:t>
            </a:r>
            <a:r>
              <a:rPr lang="en-US" sz="2000" dirty="0"/>
              <a:t> </a:t>
            </a:r>
            <a:r>
              <a:rPr lang="en-US" sz="2000" dirty="0" err="1"/>
              <a:t>Yapılan</a:t>
            </a:r>
            <a:r>
              <a:rPr lang="en-US" sz="2000" dirty="0"/>
              <a:t> </a:t>
            </a:r>
            <a:r>
              <a:rPr lang="en-US" sz="2000" dirty="0" err="1"/>
              <a:t>tanımlardan</a:t>
            </a:r>
            <a:r>
              <a:rPr lang="en-US" sz="2000" dirty="0"/>
              <a:t> da </a:t>
            </a:r>
            <a:r>
              <a:rPr lang="en-US" sz="2000" dirty="0" err="1"/>
              <a:t>anlaşılacağı</a:t>
            </a:r>
            <a:r>
              <a:rPr lang="en-US" sz="2000" dirty="0"/>
              <a:t> </a:t>
            </a:r>
            <a:r>
              <a:rPr lang="en-US" sz="2000" dirty="0" err="1"/>
              <a:t>gibi</a:t>
            </a:r>
            <a:r>
              <a:rPr lang="en-US" sz="2000" dirty="0"/>
              <a:t>, e-</a:t>
            </a:r>
            <a:r>
              <a:rPr lang="en-US" sz="2000" dirty="0" err="1"/>
              <a:t>ticareti</a:t>
            </a:r>
            <a:r>
              <a:rPr lang="en-US" sz="2000" dirty="0"/>
              <a:t> </a:t>
            </a:r>
            <a:r>
              <a:rPr lang="en-US" sz="2000" dirty="0" err="1"/>
              <a:t>diğer</a:t>
            </a:r>
            <a:r>
              <a:rPr lang="en-US" sz="2000" dirty="0"/>
              <a:t> </a:t>
            </a:r>
            <a:r>
              <a:rPr lang="en-US" sz="2000" dirty="0" err="1"/>
              <a:t>ticaret</a:t>
            </a:r>
            <a:r>
              <a:rPr lang="en-US" sz="2000" dirty="0"/>
              <a:t> </a:t>
            </a:r>
            <a:r>
              <a:rPr lang="en-US" sz="2000" dirty="0" err="1"/>
              <a:t>yöntemlerinden</a:t>
            </a:r>
            <a:r>
              <a:rPr lang="en-US" sz="2000" dirty="0"/>
              <a:t> </a:t>
            </a:r>
            <a:r>
              <a:rPr lang="en-US" sz="2000" dirty="0" err="1"/>
              <a:t>ayıran</a:t>
            </a:r>
            <a:r>
              <a:rPr lang="en-US" sz="2000" dirty="0"/>
              <a:t> </a:t>
            </a:r>
            <a:r>
              <a:rPr lang="en-US" sz="2000" dirty="0" err="1"/>
              <a:t>temel</a:t>
            </a:r>
            <a:r>
              <a:rPr lang="en-US" sz="2000" dirty="0"/>
              <a:t> </a:t>
            </a:r>
            <a:r>
              <a:rPr lang="en-US" sz="2000" dirty="0" err="1"/>
              <a:t>özellik</a:t>
            </a:r>
            <a:endParaRPr lang="en-TR" sz="2000" dirty="0"/>
          </a:p>
        </p:txBody>
      </p:sp>
    </p:spTree>
    <p:extLst>
      <p:ext uri="{BB962C8B-B14F-4D97-AF65-F5344CB8AC3E}">
        <p14:creationId xmlns:p14="http://schemas.microsoft.com/office/powerpoint/2010/main" val="36512515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F51EBEB-39E8-49C4-832F-059B56A7F78C}"/>
              </a:ext>
            </a:extLst>
          </p:cNvPr>
          <p:cNvSpPr>
            <a:spLocks noGrp="1"/>
          </p:cNvSpPr>
          <p:nvPr>
            <p:ph idx="1"/>
          </p:nvPr>
        </p:nvSpPr>
        <p:spPr>
          <a:xfrm>
            <a:off x="6090574" y="1338628"/>
            <a:ext cx="4977578" cy="3639289"/>
          </a:xfrm>
        </p:spPr>
        <p:txBody>
          <a:bodyPr anchor="ctr">
            <a:normAutofit/>
          </a:bodyPr>
          <a:lstStyle/>
          <a:p>
            <a:pPr marL="0" indent="0">
              <a:buNone/>
            </a:pPr>
            <a:endParaRPr lang="x-none" sz="3600" dirty="0">
              <a:solidFill>
                <a:schemeClr val="accent1">
                  <a:lumMod val="75000"/>
                </a:schemeClr>
              </a:solidFill>
              <a:latin typeface="Arial Nova" panose="020B0504020202020204" pitchFamily="34" charset="0"/>
              <a:ea typeface="+mj-ea"/>
              <a:cs typeface="+mj-cs"/>
            </a:endParaRPr>
          </a:p>
          <a:p>
            <a:pPr marL="0" indent="0">
              <a:buNone/>
            </a:pPr>
            <a:endParaRPr lang="x-none" sz="2000" dirty="0">
              <a:solidFill>
                <a:srgbClr val="000000"/>
              </a:solidFill>
              <a:latin typeface="Arial Nova" panose="020B0504020202020204" pitchFamily="34" charset="0"/>
            </a:endParaRPr>
          </a:p>
        </p:txBody>
      </p:sp>
      <p:sp>
        <p:nvSpPr>
          <p:cNvPr id="4" name="Rectangle 3">
            <a:extLst>
              <a:ext uri="{FF2B5EF4-FFF2-40B4-BE49-F238E27FC236}">
                <a16:creationId xmlns:a16="http://schemas.microsoft.com/office/drawing/2014/main" id="{F901648B-F7DD-419E-9A04-A783BE016CA7}"/>
              </a:ext>
            </a:extLst>
          </p:cNvPr>
          <p:cNvSpPr/>
          <p:nvPr/>
        </p:nvSpPr>
        <p:spPr>
          <a:xfrm>
            <a:off x="0" y="6127931"/>
            <a:ext cx="12192000" cy="730069"/>
          </a:xfrm>
          <a:prstGeom prst="rect">
            <a:avLst/>
          </a:prstGeom>
          <a:gradFill flip="none" rotWithShape="1">
            <a:gsLst>
              <a:gs pos="0">
                <a:schemeClr val="accent1">
                  <a:lumMod val="5000"/>
                  <a:lumOff val="95000"/>
                </a:schemeClr>
              </a:gs>
              <a:gs pos="58000">
                <a:schemeClr val="accent1">
                  <a:lumMod val="45000"/>
                  <a:lumOff val="55000"/>
                </a:schemeClr>
              </a:gs>
              <a:gs pos="71000">
                <a:schemeClr val="accent1">
                  <a:lumMod val="54000"/>
                  <a:lumOff val="46000"/>
                </a:schemeClr>
              </a:gs>
              <a:gs pos="100000">
                <a:schemeClr val="accent1">
                  <a:lumMod val="30000"/>
                  <a:lumOff val="70000"/>
                </a:schemeClr>
              </a:gs>
            </a:gsLst>
            <a:lin ang="9000000" scaled="0"/>
            <a:tileRect/>
          </a:gradFill>
          <a:ln>
            <a:noFill/>
          </a:ln>
          <a:effectLst>
            <a:glow>
              <a:schemeClr val="accent1">
                <a:alpha val="4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 name="Picture 12" descr="A close up of a sign&#10;&#10;Description automatically generated">
            <a:extLst>
              <a:ext uri="{FF2B5EF4-FFF2-40B4-BE49-F238E27FC236}">
                <a16:creationId xmlns:a16="http://schemas.microsoft.com/office/drawing/2014/main" id="{AD2D2CE1-D21D-4185-B168-FF7312B27080}"/>
              </a:ext>
            </a:extLst>
          </p:cNvPr>
          <p:cNvPicPr>
            <a:picLocks noChangeAspect="1"/>
          </p:cNvPicPr>
          <p:nvPr/>
        </p:nvPicPr>
        <p:blipFill>
          <a:blip r:embed="rId3" cstate="print"/>
          <a:stretch>
            <a:fillRect/>
          </a:stretch>
        </p:blipFill>
        <p:spPr>
          <a:xfrm>
            <a:off x="755458" y="5631297"/>
            <a:ext cx="1987742" cy="838808"/>
          </a:xfrm>
          <a:prstGeom prst="rect">
            <a:avLst/>
          </a:prstGeom>
        </p:spPr>
      </p:pic>
      <p:pic>
        <p:nvPicPr>
          <p:cNvPr id="15" name="Picture 14" descr="A close up of a sign&#10;&#10;Description automatically generated">
            <a:extLst>
              <a:ext uri="{FF2B5EF4-FFF2-40B4-BE49-F238E27FC236}">
                <a16:creationId xmlns:a16="http://schemas.microsoft.com/office/drawing/2014/main" id="{BFF3460D-5CD3-4806-96C6-158879FC96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0023" y="6245399"/>
            <a:ext cx="1602607" cy="516174"/>
          </a:xfrm>
          <a:prstGeom prst="rect">
            <a:avLst/>
          </a:prstGeom>
        </p:spPr>
      </p:pic>
      <p:sp>
        <p:nvSpPr>
          <p:cNvPr id="2" name="TextBox 1">
            <a:extLst>
              <a:ext uri="{FF2B5EF4-FFF2-40B4-BE49-F238E27FC236}">
                <a16:creationId xmlns:a16="http://schemas.microsoft.com/office/drawing/2014/main" id="{BA3B380E-C7BF-4798-81EC-E7A1FDAA3AEC}"/>
              </a:ext>
            </a:extLst>
          </p:cNvPr>
          <p:cNvSpPr txBox="1"/>
          <p:nvPr/>
        </p:nvSpPr>
        <p:spPr>
          <a:xfrm>
            <a:off x="-265208" y="6413873"/>
            <a:ext cx="4029075" cy="369332"/>
          </a:xfrm>
          <a:prstGeom prst="rect">
            <a:avLst/>
          </a:prstGeom>
          <a:noFill/>
        </p:spPr>
        <p:txBody>
          <a:bodyPr wrap="square" rtlCol="0">
            <a:spAutoFit/>
          </a:bodyPr>
          <a:lstStyle/>
          <a:p>
            <a:pPr algn="ctr"/>
            <a:r>
              <a:rPr lang="tr-TR" sz="900" dirty="0">
                <a:solidFill>
                  <a:srgbClr val="D93F33"/>
                </a:solidFill>
                <a:latin typeface="Arial Nova Light" panose="020B0304020202020204" pitchFamily="34" charset="0"/>
              </a:rPr>
              <a:t>Bu proje Avrupa Birliği ve Türkiye Cumhuriyeti </a:t>
            </a:r>
            <a:br>
              <a:rPr lang="x-none" sz="900" dirty="0">
                <a:solidFill>
                  <a:srgbClr val="D93F33"/>
                </a:solidFill>
                <a:latin typeface="Arial Nova Light" panose="020B0304020202020204" pitchFamily="34" charset="0"/>
              </a:rPr>
            </a:br>
            <a:r>
              <a:rPr lang="tr-TR" sz="900" dirty="0">
                <a:solidFill>
                  <a:srgbClr val="D93F33"/>
                </a:solidFill>
                <a:latin typeface="Arial Nova Light" panose="020B0304020202020204" pitchFamily="34" charset="0"/>
              </a:rPr>
              <a:t>tarafından finanse edilmektedir</a:t>
            </a:r>
          </a:p>
        </p:txBody>
      </p:sp>
      <p:sp>
        <p:nvSpPr>
          <p:cNvPr id="7" name="6 Metin kutusu"/>
          <p:cNvSpPr txBox="1"/>
          <p:nvPr/>
        </p:nvSpPr>
        <p:spPr>
          <a:xfrm>
            <a:off x="5218176" y="707136"/>
            <a:ext cx="6522720" cy="5047536"/>
          </a:xfrm>
          <a:prstGeom prst="rect">
            <a:avLst/>
          </a:prstGeom>
          <a:noFill/>
        </p:spPr>
        <p:txBody>
          <a:bodyPr wrap="square" rtlCol="0">
            <a:spAutoFit/>
          </a:bodyPr>
          <a:lstStyle/>
          <a:p>
            <a:pPr algn="ctr"/>
            <a:r>
              <a:rPr lang="tr-TR" sz="2600" b="1" dirty="0">
                <a:solidFill>
                  <a:srgbClr val="C00000"/>
                </a:solidFill>
              </a:rPr>
              <a:t>DÜNYA TİCARETİNDE E-TİCARET</a:t>
            </a:r>
          </a:p>
          <a:p>
            <a:pPr algn="ctr"/>
            <a:endParaRPr lang="tr-TR" sz="2600" b="1" dirty="0">
              <a:solidFill>
                <a:srgbClr val="C00000"/>
              </a:solidFill>
            </a:endParaRPr>
          </a:p>
          <a:p>
            <a:pPr>
              <a:buFont typeface="Arial" pitchFamily="34" charset="0"/>
              <a:buChar char="•"/>
            </a:pPr>
            <a:r>
              <a:rPr lang="tr-TR" dirty="0"/>
              <a:t>Günümüzde ticaretin önemli bir bölümü dijital çevrim için platformlar yoluyla yapılmaktadır ve bu oran her geçen gün artmaktadır.</a:t>
            </a:r>
          </a:p>
          <a:p>
            <a:pPr>
              <a:buFont typeface="Arial" pitchFamily="34" charset="0"/>
              <a:buChar char="•"/>
            </a:pPr>
            <a:r>
              <a:rPr lang="tr-TR" dirty="0"/>
              <a:t>Bu çevrim içi platformlar çevrim içi dükkanlar/mağazalar gibi bireysel platformlar olabildiği gibi farklı satıcı ve alıcıları bir ara yüz ve arka büro yazılımı ile bir araya getiren </a:t>
            </a:r>
            <a:r>
              <a:rPr lang="tr-TR" dirty="0" err="1"/>
              <a:t>hosting</a:t>
            </a:r>
            <a:r>
              <a:rPr lang="tr-TR" dirty="0"/>
              <a:t> platformları da olabilmektedir. Amazon, E-bay, </a:t>
            </a:r>
            <a:r>
              <a:rPr lang="tr-TR" dirty="0" err="1"/>
              <a:t>Hepsiburada</a:t>
            </a:r>
            <a:r>
              <a:rPr lang="tr-TR" dirty="0"/>
              <a:t> vs. </a:t>
            </a:r>
          </a:p>
          <a:p>
            <a:pPr>
              <a:buFont typeface="Arial" pitchFamily="34" charset="0"/>
              <a:buChar char="•"/>
            </a:pPr>
            <a:r>
              <a:rPr lang="tr-TR" dirty="0"/>
              <a:t>E-ticaret platformları satıcıları farklı ülkelerden alıcılarla bir araya getirebilmektedir.</a:t>
            </a:r>
          </a:p>
          <a:p>
            <a:pPr>
              <a:buFont typeface="Arial" pitchFamily="34" charset="0"/>
              <a:buChar char="•"/>
            </a:pPr>
            <a:r>
              <a:rPr lang="tr-TR" dirty="0"/>
              <a:t>Satıcılar ürünleri ve hizmetlerini potansiyel müşterilere sunabilmekte ve tanıtabilmektedir.</a:t>
            </a:r>
          </a:p>
          <a:p>
            <a:pPr>
              <a:buFont typeface="Arial" pitchFamily="34" charset="0"/>
              <a:buChar char="•"/>
            </a:pPr>
            <a:r>
              <a:rPr lang="tr-TR" dirty="0"/>
              <a:t>Bu tür platformlar farklı satıcıların sunduğu ürün ve hizmetleri birbiri ile karşılaştırabilme ve fiyat-kalite dengesini maksimize etme imkanı vermektedir.</a:t>
            </a:r>
          </a:p>
          <a:p>
            <a:endParaRPr lang="tr-TR" dirty="0"/>
          </a:p>
        </p:txBody>
      </p:sp>
      <p:pic>
        <p:nvPicPr>
          <p:cNvPr id="8" name="Picture 2" descr="Trends That Will Play An Important Role In E Commerce This Year"/>
          <p:cNvPicPr>
            <a:picLocks noChangeAspect="1" noChangeArrowheads="1"/>
          </p:cNvPicPr>
          <p:nvPr/>
        </p:nvPicPr>
        <p:blipFill>
          <a:blip r:embed="rId5" cstate="print"/>
          <a:srcRect/>
          <a:stretch>
            <a:fillRect/>
          </a:stretch>
        </p:blipFill>
        <p:spPr bwMode="auto">
          <a:xfrm>
            <a:off x="800405" y="1743457"/>
            <a:ext cx="3799154" cy="2535935"/>
          </a:xfrm>
          <a:prstGeom prst="rect">
            <a:avLst/>
          </a:prstGeom>
          <a:noFill/>
        </p:spPr>
      </p:pic>
    </p:spTree>
    <p:extLst>
      <p:ext uri="{BB962C8B-B14F-4D97-AF65-F5344CB8AC3E}">
        <p14:creationId xmlns:p14="http://schemas.microsoft.com/office/powerpoint/2010/main" val="35352234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F51EBEB-39E8-49C4-832F-059B56A7F78C}"/>
              </a:ext>
            </a:extLst>
          </p:cNvPr>
          <p:cNvSpPr>
            <a:spLocks noGrp="1"/>
          </p:cNvSpPr>
          <p:nvPr>
            <p:ph idx="1"/>
          </p:nvPr>
        </p:nvSpPr>
        <p:spPr>
          <a:xfrm>
            <a:off x="6090574" y="1338628"/>
            <a:ext cx="4977578" cy="3639289"/>
          </a:xfrm>
        </p:spPr>
        <p:txBody>
          <a:bodyPr anchor="ctr">
            <a:normAutofit/>
          </a:bodyPr>
          <a:lstStyle/>
          <a:p>
            <a:pPr marL="0" indent="0">
              <a:buNone/>
            </a:pPr>
            <a:endParaRPr lang="x-none" sz="3600" dirty="0">
              <a:solidFill>
                <a:schemeClr val="accent1">
                  <a:lumMod val="75000"/>
                </a:schemeClr>
              </a:solidFill>
              <a:latin typeface="Arial Nova" panose="020B0504020202020204" pitchFamily="34" charset="0"/>
              <a:ea typeface="+mj-ea"/>
              <a:cs typeface="+mj-cs"/>
            </a:endParaRPr>
          </a:p>
          <a:p>
            <a:pPr marL="0" indent="0">
              <a:buNone/>
            </a:pPr>
            <a:endParaRPr lang="x-none" sz="2000" dirty="0">
              <a:solidFill>
                <a:srgbClr val="000000"/>
              </a:solidFill>
              <a:latin typeface="Arial Nova" panose="020B0504020202020204" pitchFamily="34" charset="0"/>
            </a:endParaRPr>
          </a:p>
        </p:txBody>
      </p:sp>
      <p:sp>
        <p:nvSpPr>
          <p:cNvPr id="4" name="Rectangle 3">
            <a:extLst>
              <a:ext uri="{FF2B5EF4-FFF2-40B4-BE49-F238E27FC236}">
                <a16:creationId xmlns:a16="http://schemas.microsoft.com/office/drawing/2014/main" id="{F901648B-F7DD-419E-9A04-A783BE016CA7}"/>
              </a:ext>
            </a:extLst>
          </p:cNvPr>
          <p:cNvSpPr/>
          <p:nvPr/>
        </p:nvSpPr>
        <p:spPr>
          <a:xfrm>
            <a:off x="0" y="6127931"/>
            <a:ext cx="12192000" cy="730069"/>
          </a:xfrm>
          <a:prstGeom prst="rect">
            <a:avLst/>
          </a:prstGeom>
          <a:gradFill flip="none" rotWithShape="1">
            <a:gsLst>
              <a:gs pos="0">
                <a:schemeClr val="accent1">
                  <a:lumMod val="5000"/>
                  <a:lumOff val="95000"/>
                </a:schemeClr>
              </a:gs>
              <a:gs pos="58000">
                <a:schemeClr val="accent1">
                  <a:lumMod val="45000"/>
                  <a:lumOff val="55000"/>
                </a:schemeClr>
              </a:gs>
              <a:gs pos="71000">
                <a:schemeClr val="accent1">
                  <a:lumMod val="54000"/>
                  <a:lumOff val="46000"/>
                </a:schemeClr>
              </a:gs>
              <a:gs pos="100000">
                <a:schemeClr val="accent1">
                  <a:lumMod val="30000"/>
                  <a:lumOff val="70000"/>
                </a:schemeClr>
              </a:gs>
            </a:gsLst>
            <a:lin ang="9000000" scaled="0"/>
            <a:tileRect/>
          </a:gradFill>
          <a:ln>
            <a:noFill/>
          </a:ln>
          <a:effectLst>
            <a:glow>
              <a:schemeClr val="accent1">
                <a:alpha val="4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 name="Picture 12" descr="A close up of a sign&#10;&#10;Description automatically generated">
            <a:extLst>
              <a:ext uri="{FF2B5EF4-FFF2-40B4-BE49-F238E27FC236}">
                <a16:creationId xmlns:a16="http://schemas.microsoft.com/office/drawing/2014/main" id="{AD2D2CE1-D21D-4185-B168-FF7312B27080}"/>
              </a:ext>
            </a:extLst>
          </p:cNvPr>
          <p:cNvPicPr>
            <a:picLocks noChangeAspect="1"/>
          </p:cNvPicPr>
          <p:nvPr/>
        </p:nvPicPr>
        <p:blipFill>
          <a:blip r:embed="rId3" cstate="print"/>
          <a:stretch>
            <a:fillRect/>
          </a:stretch>
        </p:blipFill>
        <p:spPr>
          <a:xfrm>
            <a:off x="755458" y="5631297"/>
            <a:ext cx="1987742" cy="838808"/>
          </a:xfrm>
          <a:prstGeom prst="rect">
            <a:avLst/>
          </a:prstGeom>
        </p:spPr>
      </p:pic>
      <p:pic>
        <p:nvPicPr>
          <p:cNvPr id="15" name="Picture 14" descr="A close up of a sign&#10;&#10;Description automatically generated">
            <a:extLst>
              <a:ext uri="{FF2B5EF4-FFF2-40B4-BE49-F238E27FC236}">
                <a16:creationId xmlns:a16="http://schemas.microsoft.com/office/drawing/2014/main" id="{BFF3460D-5CD3-4806-96C6-158879FC96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0023" y="6245399"/>
            <a:ext cx="1602607" cy="516174"/>
          </a:xfrm>
          <a:prstGeom prst="rect">
            <a:avLst/>
          </a:prstGeom>
        </p:spPr>
      </p:pic>
      <p:sp>
        <p:nvSpPr>
          <p:cNvPr id="2" name="TextBox 1">
            <a:extLst>
              <a:ext uri="{FF2B5EF4-FFF2-40B4-BE49-F238E27FC236}">
                <a16:creationId xmlns:a16="http://schemas.microsoft.com/office/drawing/2014/main" id="{BA3B380E-C7BF-4798-81EC-E7A1FDAA3AEC}"/>
              </a:ext>
            </a:extLst>
          </p:cNvPr>
          <p:cNvSpPr txBox="1"/>
          <p:nvPr/>
        </p:nvSpPr>
        <p:spPr>
          <a:xfrm>
            <a:off x="-265208" y="6413873"/>
            <a:ext cx="4029075" cy="369332"/>
          </a:xfrm>
          <a:prstGeom prst="rect">
            <a:avLst/>
          </a:prstGeom>
          <a:noFill/>
        </p:spPr>
        <p:txBody>
          <a:bodyPr wrap="square" rtlCol="0">
            <a:spAutoFit/>
          </a:bodyPr>
          <a:lstStyle/>
          <a:p>
            <a:pPr algn="ctr"/>
            <a:r>
              <a:rPr lang="tr-TR" sz="900" dirty="0">
                <a:solidFill>
                  <a:srgbClr val="D93F33"/>
                </a:solidFill>
                <a:latin typeface="Arial Nova Light" panose="020B0304020202020204" pitchFamily="34" charset="0"/>
              </a:rPr>
              <a:t>Bu proje Avrupa Birliği ve Türkiye Cumhuriyeti </a:t>
            </a:r>
            <a:br>
              <a:rPr lang="x-none" sz="900" dirty="0">
                <a:solidFill>
                  <a:srgbClr val="D93F33"/>
                </a:solidFill>
                <a:latin typeface="Arial Nova Light" panose="020B0304020202020204" pitchFamily="34" charset="0"/>
              </a:rPr>
            </a:br>
            <a:r>
              <a:rPr lang="tr-TR" sz="900" dirty="0">
                <a:solidFill>
                  <a:srgbClr val="D93F33"/>
                </a:solidFill>
                <a:latin typeface="Arial Nova Light" panose="020B0304020202020204" pitchFamily="34" charset="0"/>
              </a:rPr>
              <a:t>tarafından finanse edilmektedir</a:t>
            </a:r>
          </a:p>
        </p:txBody>
      </p:sp>
      <p:sp>
        <p:nvSpPr>
          <p:cNvPr id="7" name="6 Metin kutusu"/>
          <p:cNvSpPr txBox="1"/>
          <p:nvPr/>
        </p:nvSpPr>
        <p:spPr>
          <a:xfrm>
            <a:off x="5270759" y="524302"/>
            <a:ext cx="6617208" cy="5355312"/>
          </a:xfrm>
          <a:prstGeom prst="rect">
            <a:avLst/>
          </a:prstGeom>
          <a:noFill/>
        </p:spPr>
        <p:txBody>
          <a:bodyPr wrap="square" rtlCol="0">
            <a:spAutoFit/>
          </a:bodyPr>
          <a:lstStyle/>
          <a:p>
            <a:pPr algn="ctr"/>
            <a:r>
              <a:rPr lang="tr-TR" sz="2400" b="1" dirty="0">
                <a:solidFill>
                  <a:srgbClr val="C00000"/>
                </a:solidFill>
              </a:rPr>
              <a:t>DÜNYA TİCARETİNDE E-TİCARET</a:t>
            </a:r>
          </a:p>
          <a:p>
            <a:pPr>
              <a:buFont typeface="Arial" pitchFamily="34" charset="0"/>
              <a:buChar char="•"/>
            </a:pPr>
            <a:r>
              <a:rPr lang="tr-TR" sz="2000" dirty="0"/>
              <a:t>Müşteriler son kullanıcılar olabildiği gibi bu malları kendi üretim veya hizmetlerinde kullanan diğer firmalar da olabilmektedir. </a:t>
            </a:r>
          </a:p>
          <a:p>
            <a:pPr>
              <a:buFont typeface="Arial" pitchFamily="34" charset="0"/>
              <a:buChar char="•"/>
            </a:pPr>
            <a:r>
              <a:rPr lang="tr-TR" sz="2000" dirty="0"/>
              <a:t>Bu çevrim için kanallar yoluyla ürünlerinizi yabancı ülkelerdeki müşterilere satarken, tıpkı geleneksel satış mecralarında olduğu gibi aynı ihracat koşullarını yerine getirmek gerekebilmektedir.</a:t>
            </a:r>
          </a:p>
          <a:p>
            <a:pPr>
              <a:buFont typeface="Arial" pitchFamily="34" charset="0"/>
              <a:buChar char="•"/>
            </a:pPr>
            <a:r>
              <a:rPr lang="tr-TR" sz="2000" dirty="0"/>
              <a:t>  Son kullanıcıya az miktarda ürün satıldığında </a:t>
            </a:r>
            <a:r>
              <a:rPr lang="tr-TR" sz="2000" i="1" dirty="0"/>
              <a:t>de </a:t>
            </a:r>
            <a:r>
              <a:rPr lang="tr-TR" sz="2000" i="1" dirty="0" err="1"/>
              <a:t>minimis</a:t>
            </a:r>
            <a:r>
              <a:rPr lang="tr-TR" sz="2000" i="1" dirty="0"/>
              <a:t> </a:t>
            </a:r>
            <a:r>
              <a:rPr lang="tr-TR" sz="2000" dirty="0"/>
              <a:t>kuralları geçerli olup, düşük değerli ürünler tarifeden muaf tutulmakta ve asgari düzeyde belge düzenleme şartına tabi olmaktadır. </a:t>
            </a:r>
          </a:p>
          <a:p>
            <a:pPr>
              <a:buFont typeface="Arial" pitchFamily="34" charset="0"/>
              <a:buChar char="•"/>
            </a:pPr>
            <a:r>
              <a:rPr lang="tr-TR" sz="2000" dirty="0"/>
              <a:t>Bunun yanında, e-ticarette kullanılacak ödeme noktaları, hedef piyasadaki geçerli kişisel veri koruma ve sınır ötesi veri transferi kuralları , lojistik düzenlemeler ve depolama gibi konuların da çözümlenmesi gerekmektedir.</a:t>
            </a:r>
          </a:p>
          <a:p>
            <a:endParaRPr lang="tr-TR" dirty="0"/>
          </a:p>
        </p:txBody>
      </p:sp>
      <p:pic>
        <p:nvPicPr>
          <p:cNvPr id="8" name="Picture 2" descr="Importance of E-commerce in 2021 Post-Pandemic - lsgsoftwaresolutions"/>
          <p:cNvPicPr>
            <a:picLocks noChangeAspect="1" noChangeArrowheads="1"/>
          </p:cNvPicPr>
          <p:nvPr/>
        </p:nvPicPr>
        <p:blipFill>
          <a:blip r:embed="rId5" cstate="print"/>
          <a:srcRect/>
          <a:stretch>
            <a:fillRect/>
          </a:stretch>
        </p:blipFill>
        <p:spPr bwMode="auto">
          <a:xfrm>
            <a:off x="474326" y="1556853"/>
            <a:ext cx="4367087" cy="2456487"/>
          </a:xfrm>
          <a:prstGeom prst="rect">
            <a:avLst/>
          </a:prstGeom>
          <a:noFill/>
        </p:spPr>
      </p:pic>
    </p:spTree>
    <p:extLst>
      <p:ext uri="{BB962C8B-B14F-4D97-AF65-F5344CB8AC3E}">
        <p14:creationId xmlns:p14="http://schemas.microsoft.com/office/powerpoint/2010/main" val="39785626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F51EBEB-39E8-49C4-832F-059B56A7F78C}"/>
              </a:ext>
            </a:extLst>
          </p:cNvPr>
          <p:cNvSpPr>
            <a:spLocks noGrp="1"/>
          </p:cNvSpPr>
          <p:nvPr>
            <p:ph idx="1"/>
          </p:nvPr>
        </p:nvSpPr>
        <p:spPr>
          <a:xfrm>
            <a:off x="6090574" y="1338628"/>
            <a:ext cx="4977578" cy="3639289"/>
          </a:xfrm>
        </p:spPr>
        <p:txBody>
          <a:bodyPr anchor="ctr">
            <a:normAutofit/>
          </a:bodyPr>
          <a:lstStyle/>
          <a:p>
            <a:pPr marL="0" indent="0">
              <a:buNone/>
            </a:pPr>
            <a:endParaRPr lang="x-none" sz="3600" dirty="0">
              <a:solidFill>
                <a:schemeClr val="accent1">
                  <a:lumMod val="75000"/>
                </a:schemeClr>
              </a:solidFill>
              <a:latin typeface="Arial Nova" panose="020B0504020202020204" pitchFamily="34" charset="0"/>
              <a:ea typeface="+mj-ea"/>
              <a:cs typeface="+mj-cs"/>
            </a:endParaRPr>
          </a:p>
          <a:p>
            <a:pPr marL="0" indent="0">
              <a:buNone/>
            </a:pPr>
            <a:endParaRPr lang="x-none" sz="2000" dirty="0">
              <a:solidFill>
                <a:srgbClr val="000000"/>
              </a:solidFill>
              <a:latin typeface="Arial Nova" panose="020B0504020202020204" pitchFamily="34" charset="0"/>
            </a:endParaRPr>
          </a:p>
        </p:txBody>
      </p:sp>
      <p:sp>
        <p:nvSpPr>
          <p:cNvPr id="4" name="Rectangle 3">
            <a:extLst>
              <a:ext uri="{FF2B5EF4-FFF2-40B4-BE49-F238E27FC236}">
                <a16:creationId xmlns:a16="http://schemas.microsoft.com/office/drawing/2014/main" id="{F901648B-F7DD-419E-9A04-A783BE016CA7}"/>
              </a:ext>
            </a:extLst>
          </p:cNvPr>
          <p:cNvSpPr/>
          <p:nvPr/>
        </p:nvSpPr>
        <p:spPr>
          <a:xfrm>
            <a:off x="0" y="6127931"/>
            <a:ext cx="12192000" cy="730069"/>
          </a:xfrm>
          <a:prstGeom prst="rect">
            <a:avLst/>
          </a:prstGeom>
          <a:gradFill flip="none" rotWithShape="1">
            <a:gsLst>
              <a:gs pos="0">
                <a:schemeClr val="accent1">
                  <a:lumMod val="5000"/>
                  <a:lumOff val="95000"/>
                </a:schemeClr>
              </a:gs>
              <a:gs pos="58000">
                <a:schemeClr val="accent1">
                  <a:lumMod val="45000"/>
                  <a:lumOff val="55000"/>
                </a:schemeClr>
              </a:gs>
              <a:gs pos="71000">
                <a:schemeClr val="accent1">
                  <a:lumMod val="54000"/>
                  <a:lumOff val="46000"/>
                </a:schemeClr>
              </a:gs>
              <a:gs pos="100000">
                <a:schemeClr val="accent1">
                  <a:lumMod val="30000"/>
                  <a:lumOff val="70000"/>
                </a:schemeClr>
              </a:gs>
            </a:gsLst>
            <a:lin ang="9000000" scaled="0"/>
            <a:tileRect/>
          </a:gradFill>
          <a:ln>
            <a:noFill/>
          </a:ln>
          <a:effectLst>
            <a:glow>
              <a:schemeClr val="accent1">
                <a:alpha val="4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 name="Picture 12" descr="A close up of a sign&#10;&#10;Description automatically generated">
            <a:extLst>
              <a:ext uri="{FF2B5EF4-FFF2-40B4-BE49-F238E27FC236}">
                <a16:creationId xmlns:a16="http://schemas.microsoft.com/office/drawing/2014/main" id="{AD2D2CE1-D21D-4185-B168-FF7312B27080}"/>
              </a:ext>
            </a:extLst>
          </p:cNvPr>
          <p:cNvPicPr>
            <a:picLocks noChangeAspect="1"/>
          </p:cNvPicPr>
          <p:nvPr/>
        </p:nvPicPr>
        <p:blipFill>
          <a:blip r:embed="rId3" cstate="print"/>
          <a:stretch>
            <a:fillRect/>
          </a:stretch>
        </p:blipFill>
        <p:spPr>
          <a:xfrm>
            <a:off x="755458" y="5631297"/>
            <a:ext cx="1987742" cy="838808"/>
          </a:xfrm>
          <a:prstGeom prst="rect">
            <a:avLst/>
          </a:prstGeom>
        </p:spPr>
      </p:pic>
      <p:pic>
        <p:nvPicPr>
          <p:cNvPr id="15" name="Picture 14" descr="A close up of a sign&#10;&#10;Description automatically generated">
            <a:extLst>
              <a:ext uri="{FF2B5EF4-FFF2-40B4-BE49-F238E27FC236}">
                <a16:creationId xmlns:a16="http://schemas.microsoft.com/office/drawing/2014/main" id="{BFF3460D-5CD3-4806-96C6-158879FC96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0023" y="6245399"/>
            <a:ext cx="1602607" cy="516174"/>
          </a:xfrm>
          <a:prstGeom prst="rect">
            <a:avLst/>
          </a:prstGeom>
        </p:spPr>
      </p:pic>
      <p:sp>
        <p:nvSpPr>
          <p:cNvPr id="2" name="TextBox 1">
            <a:extLst>
              <a:ext uri="{FF2B5EF4-FFF2-40B4-BE49-F238E27FC236}">
                <a16:creationId xmlns:a16="http://schemas.microsoft.com/office/drawing/2014/main" id="{BA3B380E-C7BF-4798-81EC-E7A1FDAA3AEC}"/>
              </a:ext>
            </a:extLst>
          </p:cNvPr>
          <p:cNvSpPr txBox="1"/>
          <p:nvPr/>
        </p:nvSpPr>
        <p:spPr>
          <a:xfrm>
            <a:off x="-265208" y="6413873"/>
            <a:ext cx="4029075" cy="369332"/>
          </a:xfrm>
          <a:prstGeom prst="rect">
            <a:avLst/>
          </a:prstGeom>
          <a:noFill/>
        </p:spPr>
        <p:txBody>
          <a:bodyPr wrap="square" rtlCol="0">
            <a:spAutoFit/>
          </a:bodyPr>
          <a:lstStyle/>
          <a:p>
            <a:pPr algn="ctr"/>
            <a:r>
              <a:rPr lang="tr-TR" sz="900" dirty="0">
                <a:solidFill>
                  <a:srgbClr val="D93F33"/>
                </a:solidFill>
                <a:latin typeface="Arial Nova Light" panose="020B0304020202020204" pitchFamily="34" charset="0"/>
              </a:rPr>
              <a:t>Bu proje Avrupa Birliği ve Türkiye Cumhuriyeti </a:t>
            </a:r>
            <a:br>
              <a:rPr lang="x-none" sz="900" dirty="0">
                <a:solidFill>
                  <a:srgbClr val="D93F33"/>
                </a:solidFill>
                <a:latin typeface="Arial Nova Light" panose="020B0304020202020204" pitchFamily="34" charset="0"/>
              </a:rPr>
            </a:br>
            <a:r>
              <a:rPr lang="tr-TR" sz="900" dirty="0">
                <a:solidFill>
                  <a:srgbClr val="D93F33"/>
                </a:solidFill>
                <a:latin typeface="Arial Nova Light" panose="020B0304020202020204" pitchFamily="34" charset="0"/>
              </a:rPr>
              <a:t>tarafından finanse edilmektedir</a:t>
            </a:r>
          </a:p>
        </p:txBody>
      </p:sp>
      <p:sp>
        <p:nvSpPr>
          <p:cNvPr id="6" name="Rectangle 5">
            <a:extLst>
              <a:ext uri="{FF2B5EF4-FFF2-40B4-BE49-F238E27FC236}">
                <a16:creationId xmlns:a16="http://schemas.microsoft.com/office/drawing/2014/main" id="{9F3BDF69-0AB0-6D4F-BF27-7239181D4160}"/>
              </a:ext>
            </a:extLst>
          </p:cNvPr>
          <p:cNvSpPr/>
          <p:nvPr/>
        </p:nvSpPr>
        <p:spPr>
          <a:xfrm>
            <a:off x="604157" y="600413"/>
            <a:ext cx="9976757" cy="4893647"/>
          </a:xfrm>
          <a:prstGeom prst="rect">
            <a:avLst/>
          </a:prstGeom>
        </p:spPr>
        <p:txBody>
          <a:bodyPr wrap="square">
            <a:spAutoFit/>
          </a:bodyPr>
          <a:lstStyle/>
          <a:p>
            <a:pPr algn="ctr"/>
            <a:r>
              <a:rPr lang="en-US" sz="2600" b="1" dirty="0">
                <a:solidFill>
                  <a:srgbClr val="C00000"/>
                </a:solidFill>
              </a:rPr>
              <a:t>E-TİCARETİ ETKİLEYEN FAKTÖRLER: (Nielsen, 2019) </a:t>
            </a:r>
          </a:p>
          <a:p>
            <a:r>
              <a:rPr lang="en-US" sz="2400" dirty="0"/>
              <a:t>E-</a:t>
            </a:r>
            <a:r>
              <a:rPr lang="en-US" sz="2400" dirty="0" err="1"/>
              <a:t>ticaretin</a:t>
            </a:r>
            <a:r>
              <a:rPr lang="en-US" sz="2400" dirty="0"/>
              <a:t> </a:t>
            </a:r>
            <a:r>
              <a:rPr lang="en-US" sz="2400" dirty="0" err="1"/>
              <a:t>gelişmesine</a:t>
            </a:r>
            <a:r>
              <a:rPr lang="en-US" sz="2400" dirty="0"/>
              <a:t> </a:t>
            </a:r>
            <a:r>
              <a:rPr lang="en-US" sz="2400" dirty="0" err="1"/>
              <a:t>imkan</a:t>
            </a:r>
            <a:r>
              <a:rPr lang="en-US" sz="2400" dirty="0"/>
              <a:t> </a:t>
            </a:r>
            <a:r>
              <a:rPr lang="en-US" sz="2400" dirty="0" err="1"/>
              <a:t>sağlayan</a:t>
            </a:r>
            <a:r>
              <a:rPr lang="en-US" sz="2400" dirty="0"/>
              <a:t> </a:t>
            </a:r>
            <a:r>
              <a:rPr lang="en-US" sz="2400" dirty="0" err="1"/>
              <a:t>itici</a:t>
            </a:r>
            <a:r>
              <a:rPr lang="en-US" sz="2400" dirty="0"/>
              <a:t> </a:t>
            </a:r>
            <a:r>
              <a:rPr lang="en-US" sz="2400" dirty="0" err="1"/>
              <a:t>güçler</a:t>
            </a:r>
            <a:r>
              <a:rPr lang="en-US" sz="2400" dirty="0"/>
              <a:t>: </a:t>
            </a:r>
          </a:p>
          <a:p>
            <a:pPr marL="342900" indent="-342900">
              <a:buFont typeface="Arial" panose="020B0604020202020204" pitchFamily="34" charset="0"/>
              <a:buChar char="•"/>
            </a:pPr>
            <a:r>
              <a:rPr lang="en-US" sz="2400" dirty="0" err="1"/>
              <a:t>Pazar</a:t>
            </a:r>
            <a:r>
              <a:rPr lang="en-US" sz="2400" dirty="0"/>
              <a:t> </a:t>
            </a:r>
            <a:r>
              <a:rPr lang="en-US" sz="2400" dirty="0" err="1"/>
              <a:t>büyüklüğü</a:t>
            </a:r>
            <a:r>
              <a:rPr lang="en-US" sz="2400" dirty="0"/>
              <a:t>, </a:t>
            </a:r>
          </a:p>
          <a:p>
            <a:pPr marL="342900" indent="-342900">
              <a:buFont typeface="Arial" panose="020B0604020202020204" pitchFamily="34" charset="0"/>
              <a:buChar char="•"/>
            </a:pPr>
            <a:r>
              <a:rPr lang="en-US" sz="2400" dirty="0"/>
              <a:t>Banka </a:t>
            </a:r>
            <a:r>
              <a:rPr lang="en-US" sz="2400" dirty="0" err="1"/>
              <a:t>hesabı</a:t>
            </a:r>
            <a:r>
              <a:rPr lang="en-US" sz="2400" dirty="0"/>
              <a:t> </a:t>
            </a:r>
            <a:r>
              <a:rPr lang="en-US" sz="2400" dirty="0" err="1"/>
              <a:t>kullanımı</a:t>
            </a:r>
            <a:r>
              <a:rPr lang="en-US" sz="2400" dirty="0"/>
              <a:t>, </a:t>
            </a:r>
          </a:p>
          <a:p>
            <a:pPr marL="342900" indent="-342900">
              <a:buFont typeface="Arial" panose="020B0604020202020204" pitchFamily="34" charset="0"/>
              <a:buChar char="•"/>
            </a:pPr>
            <a:r>
              <a:rPr lang="en-US" sz="2400" dirty="0"/>
              <a:t>İnternet </a:t>
            </a:r>
            <a:r>
              <a:rPr lang="en-US" sz="2400" dirty="0" err="1"/>
              <a:t>kullanımı</a:t>
            </a:r>
            <a:r>
              <a:rPr lang="en-US" sz="2400" dirty="0"/>
              <a:t>, </a:t>
            </a:r>
          </a:p>
          <a:p>
            <a:pPr marL="342900" indent="-342900">
              <a:buFont typeface="Arial" panose="020B0604020202020204" pitchFamily="34" charset="0"/>
              <a:buChar char="•"/>
            </a:pPr>
            <a:r>
              <a:rPr lang="en-US" sz="2400" dirty="0" err="1"/>
              <a:t>Akıllı</a:t>
            </a:r>
            <a:r>
              <a:rPr lang="en-US" sz="2400" dirty="0"/>
              <a:t> </a:t>
            </a:r>
            <a:r>
              <a:rPr lang="en-US" sz="2400" dirty="0" err="1"/>
              <a:t>telefon</a:t>
            </a:r>
            <a:r>
              <a:rPr lang="en-US" sz="2400" dirty="0"/>
              <a:t> </a:t>
            </a:r>
            <a:r>
              <a:rPr lang="en-US" sz="2400" dirty="0" err="1"/>
              <a:t>kullanımı</a:t>
            </a:r>
            <a:r>
              <a:rPr lang="en-US" sz="2400" dirty="0"/>
              <a:t>, </a:t>
            </a:r>
          </a:p>
          <a:p>
            <a:pPr marL="342900" indent="-342900">
              <a:buFont typeface="Arial" panose="020B0604020202020204" pitchFamily="34" charset="0"/>
              <a:buChar char="•"/>
            </a:pPr>
            <a:r>
              <a:rPr lang="en-US" sz="2400" dirty="0" err="1"/>
              <a:t>İş</a:t>
            </a:r>
            <a:r>
              <a:rPr lang="en-US" sz="2400" dirty="0"/>
              <a:t> </a:t>
            </a:r>
            <a:r>
              <a:rPr lang="en-US" sz="2400" dirty="0" err="1"/>
              <a:t>yapma</a:t>
            </a:r>
            <a:r>
              <a:rPr lang="en-US" sz="2400" dirty="0"/>
              <a:t> </a:t>
            </a:r>
            <a:r>
              <a:rPr lang="en-US" sz="2400" dirty="0" err="1"/>
              <a:t>kolaylığı</a:t>
            </a:r>
            <a:r>
              <a:rPr lang="en-US" sz="2400" dirty="0"/>
              <a:t>, </a:t>
            </a:r>
          </a:p>
          <a:p>
            <a:pPr marL="342900" indent="-342900">
              <a:buFont typeface="Arial" panose="020B0604020202020204" pitchFamily="34" charset="0"/>
              <a:buChar char="•"/>
            </a:pPr>
            <a:r>
              <a:rPr lang="en-US" sz="2400" dirty="0" err="1"/>
              <a:t>Nüfus</a:t>
            </a:r>
            <a:r>
              <a:rPr lang="en-US" sz="2400" dirty="0"/>
              <a:t> </a:t>
            </a:r>
            <a:r>
              <a:rPr lang="en-US" sz="2400" dirty="0" err="1"/>
              <a:t>yoğunluğu</a:t>
            </a:r>
            <a:r>
              <a:rPr lang="en-US" sz="2400" dirty="0"/>
              <a:t>, </a:t>
            </a:r>
          </a:p>
          <a:p>
            <a:pPr marL="342900" indent="-342900">
              <a:buFont typeface="Arial" panose="020B0604020202020204" pitchFamily="34" charset="0"/>
              <a:buChar char="•"/>
            </a:pPr>
            <a:r>
              <a:rPr lang="en-US" sz="2400" dirty="0"/>
              <a:t>Posta </a:t>
            </a:r>
            <a:r>
              <a:rPr lang="en-US" sz="2400" dirty="0" err="1"/>
              <a:t>güvenirliği</a:t>
            </a:r>
            <a:r>
              <a:rPr lang="en-US" sz="2400" dirty="0"/>
              <a:t>, </a:t>
            </a:r>
          </a:p>
          <a:p>
            <a:pPr marL="342900" indent="-342900">
              <a:buFont typeface="Arial" panose="020B0604020202020204" pitchFamily="34" charset="0"/>
              <a:buChar char="•"/>
            </a:pPr>
            <a:r>
              <a:rPr lang="en-US" sz="2400" dirty="0" err="1"/>
              <a:t>Güven</a:t>
            </a:r>
            <a:r>
              <a:rPr lang="en-US" sz="2400" dirty="0"/>
              <a:t>, </a:t>
            </a:r>
          </a:p>
          <a:p>
            <a:pPr marL="342900" indent="-342900">
              <a:buFont typeface="Arial" panose="020B0604020202020204" pitchFamily="34" charset="0"/>
              <a:buChar char="•"/>
            </a:pPr>
            <a:r>
              <a:rPr lang="en-US" sz="2400" dirty="0" err="1"/>
              <a:t>Tasarruf</a:t>
            </a:r>
            <a:r>
              <a:rPr lang="en-US" sz="2400" dirty="0"/>
              <a:t> </a:t>
            </a:r>
            <a:r>
              <a:rPr lang="en-US" sz="2400" dirty="0" err="1"/>
              <a:t>kültürü</a:t>
            </a:r>
            <a:r>
              <a:rPr lang="en-US" sz="2400" dirty="0"/>
              <a:t>, </a:t>
            </a:r>
          </a:p>
          <a:p>
            <a:pPr marL="342900" indent="-342900">
              <a:buFont typeface="Arial" panose="020B0604020202020204" pitchFamily="34" charset="0"/>
              <a:buChar char="•"/>
            </a:pPr>
            <a:r>
              <a:rPr lang="en-US" sz="2400" dirty="0"/>
              <a:t>E-</a:t>
            </a:r>
            <a:r>
              <a:rPr lang="en-US" sz="2400" dirty="0" err="1"/>
              <a:t>ticaret</a:t>
            </a:r>
            <a:r>
              <a:rPr lang="en-US" sz="2400" dirty="0"/>
              <a:t> </a:t>
            </a:r>
            <a:r>
              <a:rPr lang="en-US" sz="2400" dirty="0" err="1"/>
              <a:t>perakendecilerinin</a:t>
            </a:r>
            <a:r>
              <a:rPr lang="en-US" sz="2400" dirty="0"/>
              <a:t> </a:t>
            </a:r>
            <a:r>
              <a:rPr lang="en-US" sz="2400" dirty="0" err="1"/>
              <a:t>olgunluğu</a:t>
            </a:r>
            <a:r>
              <a:rPr lang="en-US" sz="2400" dirty="0"/>
              <a:t> </a:t>
            </a:r>
          </a:p>
          <a:p>
            <a:pPr marL="342900" indent="-342900">
              <a:buFont typeface="Arial" panose="020B0604020202020204" pitchFamily="34" charset="0"/>
              <a:buChar char="•"/>
            </a:pPr>
            <a:r>
              <a:rPr lang="en-US" sz="2400" dirty="0" err="1"/>
              <a:t>Diğer</a:t>
            </a:r>
            <a:r>
              <a:rPr lang="en-US" sz="2400" dirty="0"/>
              <a:t> </a:t>
            </a:r>
            <a:r>
              <a:rPr lang="en-US" sz="2400" dirty="0" err="1"/>
              <a:t>faktörler</a:t>
            </a:r>
            <a:r>
              <a:rPr lang="en-US" sz="2400" dirty="0"/>
              <a:t> (</a:t>
            </a:r>
            <a:r>
              <a:rPr lang="en-US" sz="2400" dirty="0" err="1"/>
              <a:t>hanehalkı</a:t>
            </a:r>
            <a:r>
              <a:rPr lang="en-US" sz="2400" dirty="0"/>
              <a:t> </a:t>
            </a:r>
            <a:r>
              <a:rPr lang="en-US" sz="2400" dirty="0" err="1"/>
              <a:t>geliri</a:t>
            </a:r>
            <a:r>
              <a:rPr lang="en-US" sz="2400" dirty="0"/>
              <a:t>, </a:t>
            </a:r>
            <a:r>
              <a:rPr lang="en-US" sz="2400" dirty="0" err="1"/>
              <a:t>sosyal</a:t>
            </a:r>
            <a:r>
              <a:rPr lang="en-US" sz="2400" dirty="0"/>
              <a:t> </a:t>
            </a:r>
            <a:r>
              <a:rPr lang="en-US" sz="2400" dirty="0" err="1"/>
              <a:t>medya</a:t>
            </a:r>
            <a:r>
              <a:rPr lang="en-US" sz="2400" dirty="0"/>
              <a:t> </a:t>
            </a:r>
            <a:r>
              <a:rPr lang="en-US" sz="2400" dirty="0" err="1"/>
              <a:t>yaygınlığı</a:t>
            </a:r>
            <a:r>
              <a:rPr lang="en-US" sz="2400" dirty="0"/>
              <a:t> vb.)</a:t>
            </a:r>
            <a:endParaRPr lang="en-TR" sz="2400" dirty="0"/>
          </a:p>
        </p:txBody>
      </p:sp>
    </p:spTree>
    <p:extLst>
      <p:ext uri="{BB962C8B-B14F-4D97-AF65-F5344CB8AC3E}">
        <p14:creationId xmlns:p14="http://schemas.microsoft.com/office/powerpoint/2010/main" val="1361994705"/>
      </p:ext>
    </p:extLst>
  </p:cSld>
  <p:clrMapOvr>
    <a:masterClrMapping/>
  </p:clrMapOvr>
</p:sld>
</file>

<file path=ppt/theme/theme1.xml><?xml version="1.0" encoding="utf-8"?>
<a:theme xmlns:a="http://schemas.openxmlformats.org/drawingml/2006/main" name="Özel Tasarı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Teması">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eması">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eması">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1160</TotalTime>
  <Words>4076</Words>
  <Application>Microsoft Macintosh PowerPoint</Application>
  <PresentationFormat>Widescreen</PresentationFormat>
  <Paragraphs>819</Paragraphs>
  <Slides>41</Slides>
  <Notes>41</Notes>
  <HiddenSlides>0</HiddenSlides>
  <MMClips>0</MMClips>
  <ScaleCrop>false</ScaleCrop>
  <HeadingPairs>
    <vt:vector size="8" baseType="variant">
      <vt:variant>
        <vt:lpstr>Fonts Used</vt:lpstr>
      </vt:variant>
      <vt:variant>
        <vt:i4>9</vt:i4>
      </vt:variant>
      <vt:variant>
        <vt:lpstr>Theme</vt:lpstr>
      </vt:variant>
      <vt:variant>
        <vt:i4>2</vt:i4>
      </vt:variant>
      <vt:variant>
        <vt:lpstr>Embedded OLE Servers</vt:lpstr>
      </vt:variant>
      <vt:variant>
        <vt:i4>1</vt:i4>
      </vt:variant>
      <vt:variant>
        <vt:lpstr>Slide Titles</vt:lpstr>
      </vt:variant>
      <vt:variant>
        <vt:i4>41</vt:i4>
      </vt:variant>
    </vt:vector>
  </HeadingPairs>
  <TitlesOfParts>
    <vt:vector size="53" baseType="lpstr">
      <vt:lpstr>Arial</vt:lpstr>
      <vt:lpstr>Arial Nova</vt:lpstr>
      <vt:lpstr>Arial Nova Light</vt:lpstr>
      <vt:lpstr>Calibri</vt:lpstr>
      <vt:lpstr>Calibri Light</vt:lpstr>
      <vt:lpstr>Helvetica</vt:lpstr>
      <vt:lpstr>Roboto</vt:lpstr>
      <vt:lpstr>Times New Roman</vt:lpstr>
      <vt:lpstr>Wingdings</vt:lpstr>
      <vt:lpstr>Özel Tasarım</vt:lpstr>
      <vt:lpstr>Office Theme</vt:lpstr>
      <vt:lpstr>Excel.Chart.8</vt:lpstr>
      <vt:lpstr>Dünyada, AB’de ve Türkiye’de E-Ticaret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Silentall Unattended Installer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Funda Suran</dc:creator>
  <cp:lastModifiedBy>cigdem nas</cp:lastModifiedBy>
  <cp:revision>268</cp:revision>
  <dcterms:created xsi:type="dcterms:W3CDTF">2020-03-08T11:26:19Z</dcterms:created>
  <dcterms:modified xsi:type="dcterms:W3CDTF">2021-09-08T09:00:02Z</dcterms:modified>
</cp:coreProperties>
</file>