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718" r:id="rId2"/>
  </p:sldMasterIdLst>
  <p:notesMasterIdLst>
    <p:notesMasterId r:id="rId52"/>
  </p:notesMasterIdLst>
  <p:sldIdLst>
    <p:sldId id="780" r:id="rId3"/>
    <p:sldId id="828" r:id="rId4"/>
    <p:sldId id="782" r:id="rId5"/>
    <p:sldId id="783" r:id="rId6"/>
    <p:sldId id="784" r:id="rId7"/>
    <p:sldId id="785" r:id="rId8"/>
    <p:sldId id="786" r:id="rId9"/>
    <p:sldId id="787" r:id="rId10"/>
    <p:sldId id="788" r:id="rId11"/>
    <p:sldId id="789" r:id="rId12"/>
    <p:sldId id="790" r:id="rId13"/>
    <p:sldId id="791" r:id="rId14"/>
    <p:sldId id="792" r:id="rId15"/>
    <p:sldId id="793" r:id="rId16"/>
    <p:sldId id="800" r:id="rId17"/>
    <p:sldId id="801" r:id="rId18"/>
    <p:sldId id="802" r:id="rId19"/>
    <p:sldId id="803" r:id="rId20"/>
    <p:sldId id="804" r:id="rId21"/>
    <p:sldId id="814" r:id="rId22"/>
    <p:sldId id="799" r:id="rId23"/>
    <p:sldId id="805" r:id="rId24"/>
    <p:sldId id="825" r:id="rId25"/>
    <p:sldId id="806" r:id="rId26"/>
    <p:sldId id="807" r:id="rId27"/>
    <p:sldId id="808" r:id="rId28"/>
    <p:sldId id="809" r:id="rId29"/>
    <p:sldId id="810" r:id="rId30"/>
    <p:sldId id="811" r:id="rId31"/>
    <p:sldId id="812" r:id="rId32"/>
    <p:sldId id="815" r:id="rId33"/>
    <p:sldId id="816" r:id="rId34"/>
    <p:sldId id="817" r:id="rId35"/>
    <p:sldId id="818" r:id="rId36"/>
    <p:sldId id="819" r:id="rId37"/>
    <p:sldId id="820" r:id="rId38"/>
    <p:sldId id="821" r:id="rId39"/>
    <p:sldId id="822" r:id="rId40"/>
    <p:sldId id="823" r:id="rId41"/>
    <p:sldId id="824" r:id="rId42"/>
    <p:sldId id="813" r:id="rId43"/>
    <p:sldId id="798" r:id="rId44"/>
    <p:sldId id="797" r:id="rId45"/>
    <p:sldId id="796" r:id="rId46"/>
    <p:sldId id="794" r:id="rId47"/>
    <p:sldId id="827" r:id="rId48"/>
    <p:sldId id="795" r:id="rId49"/>
    <p:sldId id="829" r:id="rId50"/>
    <p:sldId id="779" r:id="rId5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93F33"/>
    <a:srgbClr val="33669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2" autoAdjust="0"/>
    <p:restoredTop sz="90126" autoAdjust="0"/>
  </p:normalViewPr>
  <p:slideViewPr>
    <p:cSldViewPr snapToGrid="0">
      <p:cViewPr>
        <p:scale>
          <a:sx n="70" d="100"/>
          <a:sy n="70" d="100"/>
        </p:scale>
        <p:origin x="-955" y="-2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6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E308DC-3D6B-46DD-B916-BA41EF32BB83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B2873-0E92-4995-985A-C273EB0F4E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36562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4C654-2E3D-8F42-A989-9BFA5F7928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1335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4C654-2E3D-8F42-A989-9BFA5F792887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72553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795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1076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880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9858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lvl="0"/>
            <a:endParaRPr lang="tr-TR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FE89B-DE82-4C8A-9B22-1A743B09255D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="" xmlns:p14="http://schemas.microsoft.com/office/powerpoint/2010/main" val="3450264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94A72-9C2C-4F81-B02D-CA9AA58FB09B}" type="datetime1">
              <a:rPr lang="en-US"/>
              <a:pPr>
                <a:defRPr/>
              </a:pPr>
              <a:t>9/8/2021</a:t>
            </a:fld>
            <a:endParaRPr lang="en-US"/>
          </a:p>
        </p:txBody>
      </p:sp>
      <p:sp>
        <p:nvSpPr>
          <p:cNvPr id="3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     </a:t>
            </a:r>
          </a:p>
        </p:txBody>
      </p:sp>
      <p:sp>
        <p:nvSpPr>
          <p:cNvPr id="4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407D4-ADB7-4D02-A92B-FE94A96B87D3}" type="slidenum">
              <a:rPr lang="tr-TR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="" xmlns:p14="http://schemas.microsoft.com/office/powerpoint/2010/main" val="2207874129"/>
      </p:ext>
    </p:extLst>
  </p:cSld>
  <p:clrMapOvr>
    <a:masterClrMapping/>
  </p:clrMapOvr>
  <p:transition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Asıl metin stillerini düzenlemek için tıklatın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</p:spTree>
    <p:extLst>
      <p:ext uri="{BB962C8B-B14F-4D97-AF65-F5344CB8AC3E}">
        <p14:creationId xmlns="" xmlns:p14="http://schemas.microsoft.com/office/powerpoint/2010/main" val="2288350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00243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54130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53874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62831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22920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13010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13931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77643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86010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69149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06968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50887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56275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42232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04728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83126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97086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6807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299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439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16" r:id="rId12"/>
    <p:sldLayoutId id="2147483717" r:id="rId13"/>
    <p:sldLayoutId id="214748367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85FE3-CB6D-4D25-99BD-56A38B96DD31}" type="datetimeFigureOut">
              <a:rPr lang="tr-TR" smtClean="0"/>
              <a:pPr/>
              <a:t>08.09.2021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527F9-A5CD-4745-9003-68636DDD76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523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6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8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1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3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4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5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6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7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8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9.pn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2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3.png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.png"/><Relationship Id="rId11" Type="http://schemas.openxmlformats.org/officeDocument/2006/relationships/hyperlink" Target="mailto:tebd@eurochambres.eu" TargetMode="External"/><Relationship Id="rId5" Type="http://schemas.openxmlformats.org/officeDocument/2006/relationships/image" Target="../media/image6.emf"/><Relationship Id="rId10" Type="http://schemas.openxmlformats.org/officeDocument/2006/relationships/hyperlink" Target="http://www.tebd.eu/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://www.linkedin.com/company/teb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56FB6B0-9D7D-487F-9F7E-860638D82E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A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F091BD-CC1A-B844-8DBF-DB8243074AD2}"/>
              </a:ext>
            </a:extLst>
          </p:cNvPr>
          <p:cNvSpPr/>
          <p:nvPr/>
        </p:nvSpPr>
        <p:spPr>
          <a:xfrm rot="5400000">
            <a:off x="3800941" y="-1535719"/>
            <a:ext cx="4590118" cy="12192000"/>
          </a:xfrm>
          <a:prstGeom prst="rect">
            <a:avLst/>
          </a:prstGeom>
          <a:gradFill flip="none" rotWithShape="1">
            <a:gsLst>
              <a:gs pos="47000">
                <a:srgbClr val="FFFFFF">
                  <a:alpha val="74000"/>
                </a:srgbClr>
              </a:gs>
              <a:gs pos="21000">
                <a:schemeClr val="bg1"/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3049D1-2511-4653-A57E-866627CEBB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25" y="588059"/>
            <a:ext cx="10369152" cy="7170167"/>
          </a:xfrm>
          <a:prstGeom prst="rect">
            <a:avLst/>
          </a:prstGeom>
        </p:spPr>
      </p:pic>
      <p:pic>
        <p:nvPicPr>
          <p:cNvPr id="22" name="Picture 21" descr="A close up of a sign&#10;&#10;Description automatically generated">
            <a:extLst>
              <a:ext uri="{FF2B5EF4-FFF2-40B4-BE49-F238E27FC236}">
                <a16:creationId xmlns="" xmlns:a16="http://schemas.microsoft.com/office/drawing/2014/main" id="{84BD4637-2885-45AF-BEF6-659A4B9E8AB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3810" y="154872"/>
            <a:ext cx="4204373" cy="177420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78A427A-59C7-4FEB-B491-79D09314896B}"/>
              </a:ext>
            </a:extLst>
          </p:cNvPr>
          <p:cNvSpPr txBox="1"/>
          <p:nvPr/>
        </p:nvSpPr>
        <p:spPr>
          <a:xfrm>
            <a:off x="4076699" y="1889314"/>
            <a:ext cx="40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tarafından finanse edilmektedir</a:t>
            </a:r>
          </a:p>
        </p:txBody>
      </p:sp>
      <p:sp>
        <p:nvSpPr>
          <p:cNvPr id="16" name="Unvan 1">
            <a:extLst>
              <a:ext uri="{FF2B5EF4-FFF2-40B4-BE49-F238E27FC236}">
                <a16:creationId xmlns="" xmlns:a16="http://schemas.microsoft.com/office/drawing/2014/main" id="{EA70B341-0F6D-4996-9348-427DA066F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7710" y="3120270"/>
            <a:ext cx="9962866" cy="11526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GİRİŞİMCİLİK VE E-TİCARET</a:t>
            </a:r>
            <a:endParaRPr lang="tr-TR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lt Başlık 2">
            <a:extLst>
              <a:ext uri="{FF2B5EF4-FFF2-40B4-BE49-F238E27FC236}">
                <a16:creationId xmlns="" xmlns:a16="http://schemas.microsoft.com/office/drawing/2014/main" id="{81C77C01-F43D-4987-A430-DDA34F8B2B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8122" y="4640671"/>
            <a:ext cx="9932453" cy="682104"/>
          </a:xfrm>
        </p:spPr>
        <p:txBody>
          <a:bodyPr>
            <a:normAutofit/>
          </a:bodyPr>
          <a:lstStyle/>
          <a:p>
            <a:pPr algn="ctr"/>
            <a:r>
              <a:rPr lang="tr-TR" dirty="0" smtClean="0">
                <a:solidFill>
                  <a:srgbClr val="002060"/>
                </a:solidFill>
              </a:rPr>
              <a:t>PROF. DR. GÜLÜZAR KURT GÜMÜŞ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AFFEE1A-FC40-45BE-A3AB-B218846B1A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602" y="5791610"/>
            <a:ext cx="2041700" cy="861039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79AD3ED5-FA78-45F6-8A38-5087D82CBA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60" y="5715568"/>
            <a:ext cx="918218" cy="9118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7B582CD-DB4A-47F0-A1D2-07B2CC65E57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77416" y="5740003"/>
            <a:ext cx="874740" cy="863007"/>
          </a:xfrm>
          <a:prstGeom prst="rect">
            <a:avLst/>
          </a:prstGeom>
        </p:spPr>
      </p:pic>
      <p:sp>
        <p:nvSpPr>
          <p:cNvPr id="4" name="Rounded Rectangle 7">
            <a:extLst>
              <a:ext uri="{FF2B5EF4-FFF2-40B4-BE49-F238E27FC236}">
                <a16:creationId xmlns="" xmlns:a16="http://schemas.microsoft.com/office/drawing/2014/main" id="{ACE57CFF-F9D6-4472-A389-9413FE392605}"/>
              </a:ext>
            </a:extLst>
          </p:cNvPr>
          <p:cNvSpPr/>
          <p:nvPr/>
        </p:nvSpPr>
        <p:spPr>
          <a:xfrm>
            <a:off x="942558" y="834757"/>
            <a:ext cx="1323193" cy="164852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66700" dist="152400" dir="4800000" sx="105000" sy="105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3D1B0B6-4C9A-403B-83CC-A387652C224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930" y="930405"/>
            <a:ext cx="1032447" cy="1457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F49601F-9F3C-4DE7-AA3E-4B84584E5EB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243" y="5551242"/>
            <a:ext cx="3208272" cy="1240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33077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YATIRIMLARIN DETAYLARI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5536" y="1902961"/>
            <a:ext cx="7775121" cy="381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YATIRIMLARIN BÜYÜKLÜK KIRILIMLARI</a:t>
            </a: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1459368"/>
            <a:ext cx="7937727" cy="457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EN ÇOK YATIRIM YAPILAN SEKTÖRLER</a:t>
            </a:r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8364" y="1797957"/>
            <a:ext cx="7278007" cy="3931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EN ÇOK YATIRIM ALAN İLLER</a:t>
            </a:r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3075" y="1924050"/>
            <a:ext cx="87058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EN ÇOK YATIRIM YAPAN YATIRIMCILAR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1657" y="1541011"/>
            <a:ext cx="7254648" cy="435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51114" y="2013857"/>
            <a:ext cx="1872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KURUMSAL RİSK SERMAYESİ ŞİRKETLERİ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KADIN GİRİŞİMCİLERE YAPILAN YATIRIM</a:t>
            </a:r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0143" y="1700892"/>
            <a:ext cx="7871732" cy="4360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FON LİGİ</a:t>
            </a:r>
            <a:endParaRPr lang="tr-TR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9067" y="1681389"/>
            <a:ext cx="7085994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AVRUPA FON LİGİ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37114" y="1504271"/>
            <a:ext cx="7988754" cy="464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ORTA DOĞU KUZEY AFRİKA FON LİGİ</a:t>
            </a:r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513" y="2314575"/>
            <a:ext cx="116109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ŞEHİRLER FON LİGİ</a:t>
            </a:r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0152" y="1687286"/>
            <a:ext cx="4110165" cy="354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GÜNDEM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PROF. DR. GÜLÜZAR KURT GÜMÜŞ KİMDİR?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4426705" y="2772649"/>
            <a:ext cx="381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GİRİŞİMCİLİK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9024257" y="3957244"/>
            <a:ext cx="2863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GİRİŞİMCİLİK VE E-TİCARET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6571191" y="3425792"/>
            <a:ext cx="381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E-TİCARET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E-TİCARET*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2776545" y="5840472"/>
            <a:ext cx="3885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/>
              <a:t>*Ticaret Bakanlığı E-ticaret Bilgi Platformu</a:t>
            </a:r>
            <a:endParaRPr lang="tr-TR" sz="10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58436" y="1542370"/>
            <a:ext cx="8559923" cy="391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E-TİCARET*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Toplam ticaretin %15,7’si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0876" y="3349592"/>
            <a:ext cx="3811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Trendler: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Mobil satış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Sosyal medya pazarlaması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Kişiselleştirilebilir ürünler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8556859" y="3946358"/>
            <a:ext cx="2579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Web sitelerinin mobil görünüme optimize edilmesi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50028" y="1626735"/>
            <a:ext cx="8327571" cy="381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500" y="1423988"/>
            <a:ext cx="8763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52987" y="1579790"/>
            <a:ext cx="8878361" cy="3808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2357" y="1529442"/>
            <a:ext cx="5257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54274" y="1853973"/>
            <a:ext cx="46196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1542" y="2032918"/>
            <a:ext cx="8281307" cy="346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6582" y="1498145"/>
            <a:ext cx="99155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33020" y="1736270"/>
            <a:ext cx="79152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PROF. DR. GÜLÜZAR KURT GÜMÜŞ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DOKUZ EYLÜL ÜNİVERSİTESİ </a:t>
            </a:r>
          </a:p>
          <a:p>
            <a:r>
              <a:rPr lang="tr-TR" dirty="0" smtClean="0"/>
              <a:t>İŞLETME FAKÜLTESİ</a:t>
            </a:r>
          </a:p>
          <a:p>
            <a:r>
              <a:rPr lang="tr-TR" dirty="0" smtClean="0"/>
              <a:t>ULUSLARARASI TİCARET VE İŞLETMECİLİK BÖLÜMÜ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4426705" y="2772649"/>
            <a:ext cx="3811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THISCOVER ME </a:t>
            </a:r>
          </a:p>
          <a:p>
            <a:r>
              <a:rPr lang="tr-TR" dirty="0" smtClean="0"/>
              <a:t>GİRİŞİMCİ-YATIRIMCI PLATFORMU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9307974" y="3957244"/>
            <a:ext cx="2579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THISCOVER ME </a:t>
            </a:r>
          </a:p>
          <a:p>
            <a:r>
              <a:rPr lang="tr-TR" dirty="0" smtClean="0"/>
              <a:t>E-TİCARET ŞİRKETİ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6571191" y="3425792"/>
            <a:ext cx="3811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TOBB İZMİR KADIN GİRİŞİMCİLER KURULU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28355" y="1655990"/>
            <a:ext cx="8970298" cy="3765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5964" y="1792742"/>
            <a:ext cx="97155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6514" y="1644425"/>
            <a:ext cx="9025618" cy="389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1395413"/>
            <a:ext cx="90963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6228" y="1598839"/>
            <a:ext cx="70389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08127" y="1646464"/>
            <a:ext cx="8894646" cy="379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657" y="1599521"/>
            <a:ext cx="8605158" cy="377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87736" y="1696810"/>
            <a:ext cx="8425835" cy="3669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45267" y="1674359"/>
            <a:ext cx="8310562" cy="398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94857" y="1621292"/>
            <a:ext cx="8721499" cy="390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GİRİŞİMCİLİK* 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705394" y="1788924"/>
            <a:ext cx="331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63 startup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3007207" y="2304564"/>
            <a:ext cx="381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746 Milyon $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5212768" y="2796827"/>
            <a:ext cx="2579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Avrupa’da 8.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3261361" y="5842534"/>
            <a:ext cx="59307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/>
              <a:t>*Startups.watch</a:t>
            </a:r>
            <a:endParaRPr lang="tr-TR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6645328" y="3706873"/>
            <a:ext cx="2579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Orta Doğu ve Kuzey Afrika’da 2.</a:t>
            </a:r>
            <a:endParaRPr lang="tr-TR" dirty="0"/>
          </a:p>
        </p:txBody>
      </p:sp>
      <p:sp>
        <p:nvSpPr>
          <p:cNvPr id="14" name="TextBox 13"/>
          <p:cNvSpPr txBox="1"/>
          <p:nvPr/>
        </p:nvSpPr>
        <p:spPr>
          <a:xfrm>
            <a:off x="7899362" y="4699650"/>
            <a:ext cx="2579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Kişi Başı Yatırım: 8,8 $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399" y="1544411"/>
            <a:ext cx="9050111" cy="388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97280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E-TİCARETTE GİRİŞİMCİLİK FIRSATLARI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PAZARYERLERİ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0876" y="3349592"/>
            <a:ext cx="381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DROP SHIPPING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8556859" y="3946358"/>
            <a:ext cx="2579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ARBİTRAJ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BAŞARILI E-TİCARET GİRİŞİMLERİ – EVRENSEL ÖRNEKLER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ALİBABA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4600876" y="3349592"/>
            <a:ext cx="381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AMAZON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8556859" y="3946358"/>
            <a:ext cx="2579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EBAY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BAŞARILI E-TİCARET GİRİŞİMLERİ – ÜLKEMİZDEN ÖRNEKLER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TRENDYOL*****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4600876" y="3349592"/>
            <a:ext cx="381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MODA MERVE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8556859" y="3946358"/>
            <a:ext cx="2579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HEPSİBURADA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BAŞARILI E-TİCARET GİRİŞİMLERİ – YEŞİL GİRİŞİMLER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SÜRDÜRÜLEBİLİRLİK 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4215866" y="2868328"/>
            <a:ext cx="3811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BİRLEŞMİŞ MİLLETLER SÜRDÜRÜLEBİLİR KALKINMA AMAÇLARI/HEDEFLERİ</a:t>
            </a:r>
            <a:endParaRPr lang="tr-TR" dirty="0"/>
          </a:p>
        </p:txBody>
      </p:sp>
      <p:pic>
        <p:nvPicPr>
          <p:cNvPr id="8194" name="Picture 2" descr="Kuresel amaclar simge izgarasi renkl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9041" y="3362024"/>
            <a:ext cx="3810000" cy="2466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BAŞARILI E-TİCARET GİRİŞİMLERİ – YEŞİL GİRİŞİMLER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721090" y="1899957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BARTY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3619098" y="2502569"/>
            <a:ext cx="403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MİKRO İHRACAT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5828898" y="3558484"/>
            <a:ext cx="4032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ELEKTRONİK TİCARET </a:t>
            </a:r>
          </a:p>
          <a:p>
            <a:r>
              <a:rPr lang="tr-TR" dirty="0" smtClean="0"/>
              <a:t>GÜMRÜK BEYANNAMESİ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696685" y="1088571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GİRİŞİMCİLİK VE E-TİCARET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SOSYAL FAYDANIN PEŞİNDE!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3619098" y="2502569"/>
            <a:ext cx="4032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THISCOVER ME </a:t>
            </a:r>
          </a:p>
          <a:p>
            <a:r>
              <a:rPr lang="tr-TR" dirty="0" smtClean="0"/>
              <a:t>E-TİCARET ŞİRKETİ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TEŞEKKÜRLER...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734384" y="2317511"/>
            <a:ext cx="403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INSTAGRAM: @profdrguluzarkurtgumus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2791784" y="3079511"/>
            <a:ext cx="403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LINKEDIN</a:t>
            </a:r>
            <a:r>
              <a:rPr lang="tr-TR" dirty="0" smtClean="0"/>
              <a:t>: @profdrgülüzarkurtgümüş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6090155" y="3678226"/>
            <a:ext cx="403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BÜLTEN</a:t>
            </a:r>
            <a:r>
              <a:rPr lang="tr-TR" dirty="0" smtClean="0"/>
              <a:t>: aposto/thiscoverme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56FB6B0-9D7D-487F-9F7E-860638D82E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A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F091BD-CC1A-B844-8DBF-DB8243074AD2}"/>
              </a:ext>
            </a:extLst>
          </p:cNvPr>
          <p:cNvSpPr/>
          <p:nvPr/>
        </p:nvSpPr>
        <p:spPr>
          <a:xfrm rot="5400000">
            <a:off x="3738595" y="-1598065"/>
            <a:ext cx="4714809" cy="12192000"/>
          </a:xfrm>
          <a:prstGeom prst="rect">
            <a:avLst/>
          </a:prstGeom>
          <a:gradFill flip="none" rotWithShape="1">
            <a:gsLst>
              <a:gs pos="47000">
                <a:srgbClr val="FFFFFF">
                  <a:alpha val="74000"/>
                </a:srgbClr>
              </a:gs>
              <a:gs pos="21000">
                <a:schemeClr val="bg1"/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9ADF1AC-1DB9-4B41-80DF-7673162756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25" y="588059"/>
            <a:ext cx="10369152" cy="7170167"/>
          </a:xfrm>
          <a:prstGeom prst="rect">
            <a:avLst/>
          </a:prstGeom>
        </p:spPr>
      </p:pic>
      <p:pic>
        <p:nvPicPr>
          <p:cNvPr id="22" name="Picture 21" descr="A close up of a sign&#10;&#10;Description automatically generated">
            <a:extLst>
              <a:ext uri="{FF2B5EF4-FFF2-40B4-BE49-F238E27FC236}">
                <a16:creationId xmlns="" xmlns:a16="http://schemas.microsoft.com/office/drawing/2014/main" id="{84BD4637-2885-45AF-BEF6-659A4B9E8AB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3810" y="154872"/>
            <a:ext cx="4204373" cy="177420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78A427A-59C7-4FEB-B491-79D09314896B}"/>
              </a:ext>
            </a:extLst>
          </p:cNvPr>
          <p:cNvSpPr txBox="1"/>
          <p:nvPr/>
        </p:nvSpPr>
        <p:spPr>
          <a:xfrm>
            <a:off x="4076699" y="1889314"/>
            <a:ext cx="40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tarafından finanse edilmektedir</a:t>
            </a:r>
          </a:p>
        </p:txBody>
      </p:sp>
      <p:sp>
        <p:nvSpPr>
          <p:cNvPr id="4" name="Rounded Rectangle 7">
            <a:extLst>
              <a:ext uri="{FF2B5EF4-FFF2-40B4-BE49-F238E27FC236}">
                <a16:creationId xmlns="" xmlns:a16="http://schemas.microsoft.com/office/drawing/2014/main" id="{E4954059-E466-453B-90CE-FF03028C9A7B}"/>
              </a:ext>
            </a:extLst>
          </p:cNvPr>
          <p:cNvSpPr/>
          <p:nvPr/>
        </p:nvSpPr>
        <p:spPr>
          <a:xfrm>
            <a:off x="942558" y="834757"/>
            <a:ext cx="1323193" cy="164852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66700" dist="152400" dir="4800000" sx="105000" sy="105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D1B512B-2841-46C8-BC74-CBFF12C6C4C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930" y="930405"/>
            <a:ext cx="1032447" cy="1457225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29FA0B9-BCDF-4C3A-941E-216A612C60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602" y="5791610"/>
            <a:ext cx="2041700" cy="86103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347B5D44-6921-4EC2-AECF-7695CF908E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60" y="5715568"/>
            <a:ext cx="918218" cy="9118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F2B43153-D859-4410-9376-05031D53B83C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77416" y="5740003"/>
            <a:ext cx="874740" cy="863007"/>
          </a:xfrm>
          <a:prstGeom prst="rect">
            <a:avLst/>
          </a:prstGeom>
        </p:spPr>
      </p:pic>
      <p:sp>
        <p:nvSpPr>
          <p:cNvPr id="20" name="Rounded Rectangle 7">
            <a:extLst>
              <a:ext uri="{FF2B5EF4-FFF2-40B4-BE49-F238E27FC236}">
                <a16:creationId xmlns="" xmlns:a16="http://schemas.microsoft.com/office/drawing/2014/main" id="{E17C8E41-90C5-4FB3-93FF-9F5CFC9B61B6}"/>
              </a:ext>
            </a:extLst>
          </p:cNvPr>
          <p:cNvSpPr/>
          <p:nvPr/>
        </p:nvSpPr>
        <p:spPr>
          <a:xfrm>
            <a:off x="779318" y="2776403"/>
            <a:ext cx="10629900" cy="2881237"/>
          </a:xfrm>
          <a:prstGeom prst="roundRect">
            <a:avLst/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TEBD Projesini </a:t>
            </a:r>
            <a:r>
              <a:rPr lang="en-GB" sz="2200" i="1" dirty="0" err="1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Sosyal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200" i="1" dirty="0" err="1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Medya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üzerinden takip edin!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Twitter: @TEBD_Project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LinkedIn: 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Turkey-EU Business Dialogue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(TEBD) -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www.linkedin.com/company/tebd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tr-TR" sz="2200" i="1" dirty="0">
              <a:solidFill>
                <a:srgbClr val="33669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 sitesi: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www.tebd.eu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tr-TR" sz="2200" i="1" dirty="0">
              <a:solidFill>
                <a:srgbClr val="33669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TEBD faaliyetleri ile ilgili sorularınız için lütfen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11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tebd@eurochambres.eu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adresine yazınız.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TESEKKÜRLER!</a:t>
            </a:r>
            <a:endParaRPr lang="tr-TR" sz="2200" i="1" dirty="0">
              <a:solidFill>
                <a:srgbClr val="33669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2DC6EFC-0D0F-40DB-985A-E0B6D60D1067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243" y="5601865"/>
            <a:ext cx="3208272" cy="1240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0755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GİRİŞİMCİLİK* 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İstanbul merkezli girişimlerin ağırlığı %77,8 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4600876" y="3349592"/>
            <a:ext cx="381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İstanbul 11. en çok yatırım alan şehir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8556859" y="3946358"/>
            <a:ext cx="2579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Yatırım alan </a:t>
            </a:r>
          </a:p>
          <a:p>
            <a:r>
              <a:rPr lang="tr-TR" dirty="0" smtClean="0"/>
              <a:t>14 oyun girişimi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GİRİŞİMCİLİK*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4891" y="1867301"/>
            <a:ext cx="523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En yüksek yatırım alan girişim: Getir (550 Milyon $)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4600876" y="3349592"/>
            <a:ext cx="3811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2. En yüksek yatırım alan girişim: Dream Games</a:t>
            </a:r>
            <a:endParaRPr lang="tr-TR" dirty="0"/>
          </a:p>
        </p:txBody>
      </p:sp>
      <p:sp>
        <p:nvSpPr>
          <p:cNvPr id="10" name="TextBox 9"/>
          <p:cNvSpPr txBox="1"/>
          <p:nvPr/>
        </p:nvSpPr>
        <p:spPr>
          <a:xfrm>
            <a:off x="8556859" y="3946358"/>
            <a:ext cx="2579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Türk Milyar $ Kulübü </a:t>
            </a:r>
          </a:p>
          <a:p>
            <a:r>
              <a:rPr lang="tr-TR" dirty="0" smtClean="0"/>
              <a:t>üye sayısı: 5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RAKAMLARLA GİRİŞİMCİLİK*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4760" y="1930854"/>
            <a:ext cx="980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TOPLAM YATIRIM TUTARI (MELEK YATIRIMCI+RİSK SERMAYESİ ŞİRKETLERİ)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95" y="1519918"/>
            <a:ext cx="8052706" cy="438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BF51EBEB-39E8-49C4-832F-059B56A7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338628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x-none" sz="36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endParaRPr lang="x-none" sz="2000" dirty="0">
              <a:solidFill>
                <a:srgbClr val="000000"/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394" y="1078029"/>
            <a:ext cx="107802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YATIRIM YAPILAN GİRİŞİMLERİN AŞAMALARI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93572" y="1487262"/>
            <a:ext cx="8100332" cy="453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Özel Tasarı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794</Words>
  <Application>Microsoft Office PowerPoint</Application>
  <PresentationFormat>Custom</PresentationFormat>
  <Paragraphs>242</Paragraphs>
  <Slides>49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Özel Tasarım</vt:lpstr>
      <vt:lpstr>Office Theme</vt:lpstr>
      <vt:lpstr>GİRİŞİMCİLİK VE E-TİCARET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Company>Silentall Unattended Installer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Funda Suran</dc:creator>
  <cp:lastModifiedBy>GKurt</cp:lastModifiedBy>
  <cp:revision>153</cp:revision>
  <dcterms:created xsi:type="dcterms:W3CDTF">2020-03-08T11:26:19Z</dcterms:created>
  <dcterms:modified xsi:type="dcterms:W3CDTF">2021-09-08T06:43:34Z</dcterms:modified>
</cp:coreProperties>
</file>